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sldIdLst>
    <p:sldId id="256" r:id="rId5"/>
    <p:sldId id="257" r:id="rId6"/>
    <p:sldId id="258" r:id="rId7"/>
    <p:sldId id="265" r:id="rId8"/>
    <p:sldId id="259" r:id="rId9"/>
    <p:sldId id="266" r:id="rId10"/>
    <p:sldId id="267" r:id="rId11"/>
    <p:sldId id="260" r:id="rId12"/>
    <p:sldId id="268" r:id="rId13"/>
    <p:sldId id="261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0DB085CC-2B09-459C-AEF8-D2907C0C273F}">
          <p14:sldIdLst>
            <p14:sldId id="256"/>
            <p14:sldId id="257"/>
          </p14:sldIdLst>
        </p14:section>
        <p14:section name="1장" id="{1A706F25-C822-4FDC-A604-4B1AE7368231}">
          <p14:sldIdLst>
            <p14:sldId id="258"/>
            <p14:sldId id="265"/>
            <p14:sldId id="259"/>
            <p14:sldId id="266"/>
            <p14:sldId id="267"/>
            <p14:sldId id="260"/>
            <p14:sldId id="268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1" autoAdjust="0"/>
    <p:restoredTop sz="96353" autoAdjust="0"/>
  </p:normalViewPr>
  <p:slideViewPr>
    <p:cSldViewPr snapToGrid="0">
      <p:cViewPr>
        <p:scale>
          <a:sx n="75" d="100"/>
          <a:sy n="75" d="100"/>
        </p:scale>
        <p:origin x="122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l" defTabSz="914400" rtl="0" eaLnBrk="1" latinLnBrk="1" hangingPunct="1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kern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연령대별 폭탄주</a:t>
            </a:r>
            <a:r>
              <a:rPr lang="en-US" altLang="ko-KR" sz="1400" kern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400" kern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혼합주</a:t>
            </a:r>
            <a:r>
              <a:rPr lang="en-US" altLang="ko-KR" sz="1400" kern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1400" kern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 음주 비율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l" defTabSz="914400" rtl="0" eaLnBrk="1" latinLnBrk="1" hangingPunct="1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0330086904771534"/>
          <c:y val="0.18022449527757572"/>
          <c:w val="0.87042248964499069"/>
          <c:h val="0.7660936891780612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algn="l" defTabSz="914400" rtl="0" eaLnBrk="1" latinLnBrk="1" hangingPunct="1">
                    <a:defRPr lang="en-US" altLang="ko-KR" sz="1100" b="0" i="0" u="none" strike="noStrike" kern="1200" baseline="0">
                      <a:solidFill>
                        <a:schemeClr val="tx1"/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BFBC-41B9-A2EC-D79364827C9B}"/>
                </c:ext>
              </c:extLst>
            </c:dLbl>
            <c:dLbl>
              <c:idx val="3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algn="l" defTabSz="914400" rtl="0" eaLnBrk="1" latinLnBrk="1" hangingPunct="1">
                    <a:defRPr lang="en-US" altLang="ko-KR" sz="1100" b="0" i="0" u="none" strike="noStrike" kern="1200" baseline="0">
                      <a:solidFill>
                        <a:schemeClr val="tx1"/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FBC-41B9-A2EC-D79364827C9B}"/>
                </c:ext>
              </c:extLst>
            </c:dLbl>
            <c:dLbl>
              <c:idx val="4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algn="l" defTabSz="914400" rtl="0" eaLnBrk="1" latinLnBrk="1" hangingPunct="1">
                    <a:defRPr lang="en-US" altLang="ko-KR" sz="1100" b="0" i="0" u="none" strike="noStrike" kern="1200" baseline="0">
                      <a:solidFill>
                        <a:schemeClr val="tx1"/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BFBC-41B9-A2EC-D79364827C9B}"/>
                </c:ext>
              </c:extLst>
            </c:dLbl>
            <c:dLbl>
              <c:idx val="5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algn="l" defTabSz="914400" rtl="0" eaLnBrk="1" latinLnBrk="1" hangingPunct="1">
                    <a:defRPr lang="en-US" altLang="ko-KR" sz="1100" b="0" i="0" u="none" strike="noStrike" kern="1200" baseline="0">
                      <a:solidFill>
                        <a:schemeClr val="tx1"/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FBC-41B9-A2EC-D79364827C9B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algn="l" defTabSz="914400" rtl="0" eaLnBrk="1" latinLnBrk="1" hangingPunct="1">
                  <a:defRPr lang="en-US" altLang="ko-KR" sz="1100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25.4</c:v>
                </c:pt>
                <c:pt idx="1">
                  <c:v>50.9</c:v>
                </c:pt>
                <c:pt idx="2">
                  <c:v>49</c:v>
                </c:pt>
                <c:pt idx="3">
                  <c:v>45.8</c:v>
                </c:pt>
                <c:pt idx="4">
                  <c:v>45.2</c:v>
                </c:pt>
                <c:pt idx="5">
                  <c:v>37.9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BC-41B9-A2EC-D79364827C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248454895"/>
        <c:axId val="852767760"/>
      </c:barChart>
      <c:catAx>
        <c:axId val="24845489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100" b="0" i="0" u="none" strike="noStrike" kern="1200" baseline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pPr>
            <a:endParaRPr lang="ko-KR"/>
          </a:p>
        </c:txPr>
        <c:crossAx val="852767760"/>
        <c:crosses val="autoZero"/>
        <c:auto val="1"/>
        <c:lblAlgn val="ctr"/>
        <c:lblOffset val="100"/>
        <c:noMultiLvlLbl val="0"/>
      </c:catAx>
      <c:valAx>
        <c:axId val="85276776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248454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44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34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5115FE-EB61-02DC-69A2-E3A4E11B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5242AF-1291-1509-689A-AF7C84EB3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7F022-2851-360A-97F1-22322FEE1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92514-E08E-430E-A431-E21847EBA660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F1040-4971-7F7B-5F16-A845EE5AB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65FDE-C640-D528-BFA2-C568D680E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6013-FA12-443A-8CE8-F5FB6A8909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03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post.naver.com/viewer/postView.nhn?volumeNo=11713236&amp;memberNo=37685217&amp;searchKeyword=%EC%9C%84%EB%8C%80%ED%95%9C%20%EA%B0%9C%EC%B8%A0%EB%B9%84&amp;searchRank=121" TargetMode="External"/><Relationship Id="rId5" Type="http://schemas.openxmlformats.org/officeDocument/2006/relationships/image" Target="../media/image11.svg"/><Relationship Id="rId10" Type="http://schemas.openxmlformats.org/officeDocument/2006/relationships/image" Target="../media/image24.jpeg"/><Relationship Id="rId4" Type="http://schemas.openxmlformats.org/officeDocument/2006/relationships/image" Target="../media/image10.pn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음료, 과일, 칵테일, 클래식 칵테일이(가) 표시된 사진&#10;&#10;자동 생성된 설명">
            <a:extLst>
              <a:ext uri="{FF2B5EF4-FFF2-40B4-BE49-F238E27FC236}">
                <a16:creationId xmlns:a16="http://schemas.microsoft.com/office/drawing/2014/main" id="{17DEAF89-7D9B-C77F-FACC-1B3FC68AF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" t="-1" b="217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E38144-61FA-4245-5003-5EA15959A2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32DCD0-873E-5017-070B-8982382B7757}"/>
              </a:ext>
            </a:extLst>
          </p:cNvPr>
          <p:cNvGrpSpPr/>
          <p:nvPr/>
        </p:nvGrpSpPr>
        <p:grpSpPr>
          <a:xfrm>
            <a:off x="6839825" y="1679829"/>
            <a:ext cx="3633076" cy="1644396"/>
            <a:chOff x="6839825" y="1679829"/>
            <a:chExt cx="3633076" cy="1644396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B88A2A1E-1C14-F724-EF98-092AB08C4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39825" y="1679830"/>
              <a:ext cx="1184426" cy="16408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10CC7A-666C-4CBB-8549-EB7FF68E7DB3}"/>
                </a:ext>
              </a:extLst>
            </p:cNvPr>
            <p:cNvSpPr txBox="1"/>
            <p:nvPr/>
          </p:nvSpPr>
          <p:spPr>
            <a:xfrm>
              <a:off x="8180286" y="1948029"/>
              <a:ext cx="229261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6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66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9C8B09-B877-92BD-FDA4-9EF785DAA603}"/>
                </a:ext>
              </a:extLst>
            </p:cNvPr>
            <p:cNvSpPr txBox="1"/>
            <p:nvPr/>
          </p:nvSpPr>
          <p:spPr>
            <a:xfrm>
              <a:off x="8180286" y="1679829"/>
              <a:ext cx="1814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5A13D2-3FAE-960F-15C6-C050DB9839B3}"/>
                </a:ext>
              </a:extLst>
            </p:cNvPr>
            <p:cNvSpPr txBox="1"/>
            <p:nvPr/>
          </p:nvSpPr>
          <p:spPr>
            <a:xfrm>
              <a:off x="8180286" y="2954893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D5BAFB-1E67-0B60-BD45-ACF0A90D0515}"/>
              </a:ext>
            </a:extLst>
          </p:cNvPr>
          <p:cNvGrpSpPr/>
          <p:nvPr/>
        </p:nvGrpSpPr>
        <p:grpSpPr>
          <a:xfrm>
            <a:off x="9139206" y="5837352"/>
            <a:ext cx="2819790" cy="779157"/>
            <a:chOff x="7396087" y="4274667"/>
            <a:chExt cx="2819790" cy="7791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DE9757-3387-C057-5AC3-B34A6DF8CCBE}"/>
                </a:ext>
              </a:extLst>
            </p:cNvPr>
            <p:cNvSpPr txBox="1"/>
            <p:nvPr/>
          </p:nvSpPr>
          <p:spPr>
            <a:xfrm>
              <a:off x="7396087" y="4274667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팀장 </a:t>
              </a:r>
              <a:r>
                <a:rPr lang="en-US" altLang="ko-KR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: </a:t>
              </a:r>
              <a:endPara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49050C-65BA-AE79-4C30-BD1238A195DE}"/>
                </a:ext>
              </a:extLst>
            </p:cNvPr>
            <p:cNvSpPr txBox="1"/>
            <p:nvPr/>
          </p:nvSpPr>
          <p:spPr>
            <a:xfrm>
              <a:off x="7396087" y="4684492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팀원 </a:t>
              </a:r>
              <a:r>
                <a:rPr lang="en-US" altLang="ko-KR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: </a:t>
              </a:r>
              <a:endPara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9C420F-2E73-C514-760A-7CCF46246A6A}"/>
                </a:ext>
              </a:extLst>
            </p:cNvPr>
            <p:cNvSpPr txBox="1"/>
            <p:nvPr/>
          </p:nvSpPr>
          <p:spPr>
            <a:xfrm>
              <a:off x="8024251" y="4274667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김군순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4730F5-A5F0-6E18-778A-D7C11AFF484E}"/>
                </a:ext>
              </a:extLst>
            </p:cNvPr>
            <p:cNvSpPr txBox="1"/>
            <p:nvPr/>
          </p:nvSpPr>
          <p:spPr>
            <a:xfrm>
              <a:off x="8024251" y="4684492"/>
              <a:ext cx="219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이대섭</a:t>
              </a:r>
              <a:r>
                <a:rPr lang="en-US" altLang="ko-KR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김한주</a:t>
              </a:r>
              <a:r>
                <a:rPr lang="en-US" altLang="ko-KR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ko-KR" altLang="en-US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C8752A-FE31-BCF1-BD09-AE36BF59F989}"/>
              </a:ext>
            </a:extLst>
          </p:cNvPr>
          <p:cNvSpPr/>
          <p:nvPr/>
        </p:nvSpPr>
        <p:spPr>
          <a:xfrm>
            <a:off x="7058100" y="3524026"/>
            <a:ext cx="5720475" cy="461665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칵테일 레시피 맞춤 추천 서비스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9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A9CFCED3-F2C3-F5E4-A7FB-E7262913E9A0}"/>
              </a:ext>
            </a:extLst>
          </p:cNvPr>
          <p:cNvSpPr/>
          <p:nvPr/>
        </p:nvSpPr>
        <p:spPr>
          <a:xfrm>
            <a:off x="176213" y="176213"/>
            <a:ext cx="11839575" cy="6505575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586334AE-2966-3187-CC0E-179527E27A37}"/>
              </a:ext>
            </a:extLst>
          </p:cNvPr>
          <p:cNvSpPr/>
          <p:nvPr/>
        </p:nvSpPr>
        <p:spPr>
          <a:xfrm>
            <a:off x="176213" y="176212"/>
            <a:ext cx="11839575" cy="27146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1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374E29-4B0B-5BD5-B1B2-A6185B045C57}"/>
              </a:ext>
            </a:extLst>
          </p:cNvPr>
          <p:cNvCxnSpPr/>
          <p:nvPr/>
        </p:nvCxnSpPr>
        <p:spPr>
          <a:xfrm>
            <a:off x="1676400" y="222250"/>
            <a:ext cx="0" cy="177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4075DA-FA86-7124-990E-22668E006C7A}"/>
              </a:ext>
            </a:extLst>
          </p:cNvPr>
          <p:cNvGrpSpPr/>
          <p:nvPr/>
        </p:nvGrpSpPr>
        <p:grpSpPr>
          <a:xfrm>
            <a:off x="11232356" y="248920"/>
            <a:ext cx="635793" cy="123374"/>
            <a:chOff x="11225212" y="248920"/>
            <a:chExt cx="635793" cy="123374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33503A6-17AB-CE59-4B8A-EDFF06252C1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A4D4C03-3650-D0B0-A373-CC2D24054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CA1B36-1CFF-F05E-04D5-067FEA9EBA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B97FA7-249B-8F5C-6CA7-3737C69AC79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36B1112-9867-59FF-D20E-5F46D8F2C1A1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F8E175-FB6C-E0D2-E8DB-38AA32F7A479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4" name="그림 33" descr="테이블, 주스, 칵테일, 음식이(가) 표시된 사진&#10;&#10;자동 생성된 설명">
            <a:extLst>
              <a:ext uri="{FF2B5EF4-FFF2-40B4-BE49-F238E27FC236}">
                <a16:creationId xmlns:a16="http://schemas.microsoft.com/office/drawing/2014/main" id="{7DC3DA24-B39F-6194-D716-3FAD46DF6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0" b="45058"/>
          <a:stretch/>
        </p:blipFill>
        <p:spPr>
          <a:xfrm>
            <a:off x="176214" y="1336408"/>
            <a:ext cx="11839570" cy="1726604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70FE301-F652-58F2-B361-A97E8D84DF55}"/>
              </a:ext>
            </a:extLst>
          </p:cNvPr>
          <p:cNvSpPr/>
          <p:nvPr/>
        </p:nvSpPr>
        <p:spPr>
          <a:xfrm>
            <a:off x="10194836" y="704439"/>
            <a:ext cx="1391728" cy="362816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회원가입</a:t>
            </a:r>
            <a:r>
              <a:rPr lang="en-US" altLang="ko-KR" sz="12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로그인</a:t>
            </a:r>
          </a:p>
        </p:txBody>
      </p:sp>
      <p:pic>
        <p:nvPicPr>
          <p:cNvPr id="33" name="그림 32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E08F12A6-3B40-1611-950D-E26C5F000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36" y="676963"/>
            <a:ext cx="1093636" cy="4177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8F00837-A453-0415-7082-D4F1E1D98362}"/>
              </a:ext>
            </a:extLst>
          </p:cNvPr>
          <p:cNvGrpSpPr/>
          <p:nvPr/>
        </p:nvGrpSpPr>
        <p:grpSpPr>
          <a:xfrm>
            <a:off x="2076421" y="731958"/>
            <a:ext cx="5658330" cy="307778"/>
            <a:chOff x="2076421" y="735955"/>
            <a:chExt cx="5658330" cy="30777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789D0F-9C66-0BAB-86BE-AD181E4BDBB7}"/>
                </a:ext>
              </a:extLst>
            </p:cNvPr>
            <p:cNvSpPr txBox="1"/>
            <p:nvPr/>
          </p:nvSpPr>
          <p:spPr>
            <a:xfrm>
              <a:off x="2076421" y="735955"/>
              <a:ext cx="787396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맞춤추천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3AC7CA-8BC4-6F8A-5489-8EC0D06C1AFA}"/>
                </a:ext>
              </a:extLst>
            </p:cNvPr>
            <p:cNvSpPr txBox="1"/>
            <p:nvPr/>
          </p:nvSpPr>
          <p:spPr>
            <a:xfrm>
              <a:off x="3221218" y="735955"/>
              <a:ext cx="77457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전체메뉴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3DCD09-B956-35BC-2922-9AEEA506EC90}"/>
                </a:ext>
              </a:extLst>
            </p:cNvPr>
            <p:cNvSpPr txBox="1"/>
            <p:nvPr/>
          </p:nvSpPr>
          <p:spPr>
            <a:xfrm>
              <a:off x="4353191" y="735955"/>
              <a:ext cx="1124026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칵테일 이야기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0B762D-8387-A354-4D47-510679EC458F}"/>
                </a:ext>
              </a:extLst>
            </p:cNvPr>
            <p:cNvSpPr txBox="1"/>
            <p:nvPr/>
          </p:nvSpPr>
          <p:spPr>
            <a:xfrm>
              <a:off x="5834618" y="735955"/>
              <a:ext cx="772969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커뮤니티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74A2B7-8560-B004-AA3B-1A4D7CF9326B}"/>
                </a:ext>
              </a:extLst>
            </p:cNvPr>
            <p:cNvSpPr txBox="1"/>
            <p:nvPr/>
          </p:nvSpPr>
          <p:spPr>
            <a:xfrm>
              <a:off x="6964988" y="735955"/>
              <a:ext cx="76976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고객센터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F99270-D3BC-5A78-5EEF-8622CD596E48}"/>
              </a:ext>
            </a:extLst>
          </p:cNvPr>
          <p:cNvSpPr/>
          <p:nvPr/>
        </p:nvSpPr>
        <p:spPr>
          <a:xfrm>
            <a:off x="176213" y="1340065"/>
            <a:ext cx="11839571" cy="172660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28D19B-48BE-A7CF-0CEA-4E65B2395D00}"/>
              </a:ext>
            </a:extLst>
          </p:cNvPr>
          <p:cNvSpPr txBox="1"/>
          <p:nvPr/>
        </p:nvSpPr>
        <p:spPr>
          <a:xfrm>
            <a:off x="5227013" y="1903120"/>
            <a:ext cx="1737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집에서 즐기는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나만의 칵테일</a:t>
            </a:r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87A8B3C3-1121-7B2A-497E-8C336D42A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781" y="3402868"/>
            <a:ext cx="999275" cy="158806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5437B5-8545-2CD0-9BCC-3844CC7E46CB}"/>
              </a:ext>
            </a:extLst>
          </p:cNvPr>
          <p:cNvSpPr txBox="1"/>
          <p:nvPr/>
        </p:nvSpPr>
        <p:spPr>
          <a:xfrm>
            <a:off x="3647007" y="5330786"/>
            <a:ext cx="4897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특별한 날</a:t>
            </a:r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 취향대로 즐기는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나만의 칵테일</a:t>
            </a:r>
            <a:r>
              <a: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pPr algn="ctr"/>
            <a:endParaRPr lang="en-US" altLang="ko-KR" sz="14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칵테일이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처음</a:t>
            </a:r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이라도 어려워하지 마세요</a:t>
            </a:r>
            <a:r>
              <a: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pPr algn="ctr"/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r>
              <a:rPr lang="ko-KR" altLang="en-US" sz="14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</a:t>
            </a:r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여러분에게 맞는 칵테일을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해드립니다</a:t>
            </a:r>
            <a:endParaRPr lang="en-US" altLang="ko-KR" sz="14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A5A8159-1ECC-9992-C13E-5D684A876DD4}"/>
              </a:ext>
            </a:extLst>
          </p:cNvPr>
          <p:cNvSpPr/>
          <p:nvPr/>
        </p:nvSpPr>
        <p:spPr>
          <a:xfrm>
            <a:off x="973694" y="5370615"/>
            <a:ext cx="954107" cy="954107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441954-AE70-79ED-08E4-3065789E4466}"/>
              </a:ext>
            </a:extLst>
          </p:cNvPr>
          <p:cNvSpPr/>
          <p:nvPr/>
        </p:nvSpPr>
        <p:spPr>
          <a:xfrm>
            <a:off x="1699072" y="5296825"/>
            <a:ext cx="609736" cy="609736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4E00B8-BB4B-3BB6-9D6B-7250307FB559}"/>
              </a:ext>
            </a:extLst>
          </p:cNvPr>
          <p:cNvSpPr/>
          <p:nvPr/>
        </p:nvSpPr>
        <p:spPr>
          <a:xfrm>
            <a:off x="1495629" y="4810106"/>
            <a:ext cx="203443" cy="203443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3B5CA77-4502-420B-C023-37C09BF72D9F}"/>
              </a:ext>
            </a:extLst>
          </p:cNvPr>
          <p:cNvSpPr/>
          <p:nvPr/>
        </p:nvSpPr>
        <p:spPr>
          <a:xfrm>
            <a:off x="2445961" y="3490121"/>
            <a:ext cx="304868" cy="304868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6783404-F48E-AD1A-BF68-86BE632C512C}"/>
              </a:ext>
            </a:extLst>
          </p:cNvPr>
          <p:cNvSpPr/>
          <p:nvPr/>
        </p:nvSpPr>
        <p:spPr>
          <a:xfrm>
            <a:off x="2806151" y="3784125"/>
            <a:ext cx="152434" cy="152434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765E5C5-9C65-4668-C5B5-0E94215EF0AB}"/>
              </a:ext>
            </a:extLst>
          </p:cNvPr>
          <p:cNvSpPr/>
          <p:nvPr/>
        </p:nvSpPr>
        <p:spPr>
          <a:xfrm>
            <a:off x="9933370" y="3642555"/>
            <a:ext cx="680789" cy="680789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0EA31E2-CFF1-9313-5EB5-6244D08F2724}"/>
              </a:ext>
            </a:extLst>
          </p:cNvPr>
          <p:cNvSpPr/>
          <p:nvPr/>
        </p:nvSpPr>
        <p:spPr>
          <a:xfrm>
            <a:off x="10341020" y="3939635"/>
            <a:ext cx="458321" cy="458321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CA04695-0336-59EF-41DC-BFC6C1334E8D}"/>
              </a:ext>
            </a:extLst>
          </p:cNvPr>
          <p:cNvSpPr/>
          <p:nvPr/>
        </p:nvSpPr>
        <p:spPr>
          <a:xfrm>
            <a:off x="9349007" y="6312480"/>
            <a:ext cx="304868" cy="304868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1D4A018-0163-AEC1-7EBD-559F8530695A}"/>
              </a:ext>
            </a:extLst>
          </p:cNvPr>
          <p:cNvSpPr/>
          <p:nvPr/>
        </p:nvSpPr>
        <p:spPr>
          <a:xfrm>
            <a:off x="9331114" y="6284893"/>
            <a:ext cx="152434" cy="152434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7232523-6F04-2A89-4A13-7DCAE45BC6D0}"/>
              </a:ext>
            </a:extLst>
          </p:cNvPr>
          <p:cNvSpPr/>
          <p:nvPr/>
        </p:nvSpPr>
        <p:spPr>
          <a:xfrm>
            <a:off x="10417745" y="5330786"/>
            <a:ext cx="196414" cy="190806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0ADEA8-7C6B-411B-00C7-49C0983C4BC3}"/>
              </a:ext>
            </a:extLst>
          </p:cNvPr>
          <p:cNvGrpSpPr/>
          <p:nvPr/>
        </p:nvGrpSpPr>
        <p:grpSpPr>
          <a:xfrm>
            <a:off x="11085518" y="5968130"/>
            <a:ext cx="509026" cy="509026"/>
            <a:chOff x="10998005" y="5663263"/>
            <a:chExt cx="509026" cy="50902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DCE8429-2E19-1C7A-A2E0-1B323F5B0124}"/>
                </a:ext>
              </a:extLst>
            </p:cNvPr>
            <p:cNvSpPr/>
            <p:nvPr/>
          </p:nvSpPr>
          <p:spPr>
            <a:xfrm>
              <a:off x="10998005" y="5663263"/>
              <a:ext cx="509026" cy="509026"/>
            </a:xfrm>
            <a:prstGeom prst="ellipse">
              <a:avLst/>
            </a:prstGeom>
            <a:solidFill>
              <a:srgbClr val="D18247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4C189AC6-933A-BDF0-BA7D-7F95DA9E4BAF}"/>
                </a:ext>
              </a:extLst>
            </p:cNvPr>
            <p:cNvSpPr/>
            <p:nvPr/>
          </p:nvSpPr>
          <p:spPr>
            <a:xfrm rot="10800000">
              <a:off x="11110434" y="5775692"/>
              <a:ext cx="284169" cy="284169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innerShdw blurRad="381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E608B5-8EA1-2B0C-7D80-A96595283F43}"/>
                </a:ext>
              </a:extLst>
            </p:cNvPr>
            <p:cNvSpPr txBox="1"/>
            <p:nvPr/>
          </p:nvSpPr>
          <p:spPr>
            <a:xfrm>
              <a:off x="11140331" y="5720607"/>
              <a:ext cx="22437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2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515671-9C4E-747B-E8D8-5F429418227F}"/>
              </a:ext>
            </a:extLst>
          </p:cNvPr>
          <p:cNvSpPr/>
          <p:nvPr/>
        </p:nvSpPr>
        <p:spPr>
          <a:xfrm>
            <a:off x="3101974" y="0"/>
            <a:ext cx="9090026" cy="6858000"/>
          </a:xfrm>
          <a:prstGeom prst="rect">
            <a:avLst/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178554" y="162258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04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수행방법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chemeClr val="bg1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chemeClr val="bg1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chemeClr val="bg1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78F05EC5-6C6A-1A99-D6A5-765A3C817B4C}"/>
              </a:ext>
            </a:extLst>
          </p:cNvPr>
          <p:cNvSpPr/>
          <p:nvPr/>
        </p:nvSpPr>
        <p:spPr>
          <a:xfrm>
            <a:off x="676214" y="2893091"/>
            <a:ext cx="1684120" cy="1684120"/>
          </a:xfrm>
          <a:prstGeom prst="ellipse">
            <a:avLst/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챌린지</a:t>
            </a:r>
            <a:endParaRPr lang="en-US" altLang="ko-KR" sz="2400" dirty="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포인트</a:t>
            </a:r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F14D0644-8A4D-0E11-4A2D-33A67AABA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4228" y="4123034"/>
            <a:ext cx="1476462" cy="234641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8C8358D-5064-4E12-93B1-37185E366398}"/>
              </a:ext>
            </a:extLst>
          </p:cNvPr>
          <p:cNvGrpSpPr/>
          <p:nvPr/>
        </p:nvGrpSpPr>
        <p:grpSpPr>
          <a:xfrm>
            <a:off x="3846275" y="1807139"/>
            <a:ext cx="6892651" cy="3496758"/>
            <a:chOff x="3846275" y="1807139"/>
            <a:chExt cx="6892651" cy="349675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9533F1B-FACB-498C-B7E2-19F27BECDF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6275" y="1808081"/>
              <a:ext cx="1166107" cy="1166107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크롤링</a:t>
              </a:r>
              <a:endParaRPr lang="ko-KR" altLang="en-US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C39A857-50A0-E8A9-81B3-C6C7E5020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09547" y="1807140"/>
              <a:ext cx="1166107" cy="1166107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소셜</a:t>
              </a:r>
              <a:endParaRPr lang="en-US" altLang="ko-KR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  <a:p>
              <a:pPr algn="ctr"/>
              <a:r>
                <a:rPr lang="ko-KR" altLang="en-US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로그인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633E59F-A33F-F92B-831A-4807F82B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7911" y="4137790"/>
              <a:ext cx="1166107" cy="1166107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반응형</a:t>
              </a:r>
              <a:endParaRPr lang="en-US" altLang="ko-KR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  <a:p>
              <a:pPr algn="ctr"/>
              <a:r>
                <a:rPr lang="ko-KR" altLang="en-US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웹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ADAEC55-F38D-423E-153C-A8EB43D99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2819" y="1807139"/>
              <a:ext cx="1166107" cy="1166107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애니메이션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902D093-BC7E-7643-1E57-49647E1F6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1183" y="4137790"/>
              <a:ext cx="1166107" cy="1166107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페이징</a:t>
              </a:r>
              <a:endParaRPr lang="ko-KR" altLang="en-US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745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653795-FD54-4584-9FFF-8B152619A803}"/>
              </a:ext>
            </a:extLst>
          </p:cNvPr>
          <p:cNvSpPr/>
          <p:nvPr/>
        </p:nvSpPr>
        <p:spPr>
          <a:xfrm rot="5400000">
            <a:off x="5370478" y="-3226757"/>
            <a:ext cx="1451044" cy="11038440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178554" y="162258"/>
            <a:ext cx="837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05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기대효과 및 활용방안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C067DD-33D5-40CE-E67A-53C37BF0214C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54D49F0A-8D73-CA19-85A1-91BD8932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6D2DD4-B874-2F3B-1540-C0DBC75423E8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C7E58-E100-3697-3222-7EA8F782193A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6275E9-575B-3310-6D5B-B0E042EDF79A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F45E1D-2645-49E0-9988-09CF40842B83}"/>
              </a:ext>
            </a:extLst>
          </p:cNvPr>
          <p:cNvSpPr txBox="1"/>
          <p:nvPr/>
        </p:nvSpPr>
        <p:spPr>
          <a:xfrm>
            <a:off x="2022763" y="1876964"/>
            <a:ext cx="814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 </a:t>
            </a:r>
            <a:r>
              <a:rPr lang="ko-KR" altLang="en-US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칵테일에 대한 관심이 있으나 정보접근이 </a:t>
            </a:r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어려운 사용자들에게</a:t>
            </a:r>
            <a:endParaRPr lang="en-US" altLang="ko-KR" sz="24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정보 접근성을 높이고 편의를 제공</a:t>
            </a:r>
            <a:r>
              <a:rPr lang="ko-KR" altLang="en-US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함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6D30C5-1AD0-48A1-887F-A132486E914E}"/>
              </a:ext>
            </a:extLst>
          </p:cNvPr>
          <p:cNvSpPr/>
          <p:nvPr/>
        </p:nvSpPr>
        <p:spPr>
          <a:xfrm rot="5400000">
            <a:off x="5370478" y="-1369180"/>
            <a:ext cx="1451044" cy="11038440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17733-990A-47BB-8EB9-5F056439D884}"/>
              </a:ext>
            </a:extLst>
          </p:cNvPr>
          <p:cNvSpPr txBox="1"/>
          <p:nvPr/>
        </p:nvSpPr>
        <p:spPr>
          <a:xfrm>
            <a:off x="2022763" y="3734541"/>
            <a:ext cx="814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주류문화의 변화에 발맞춰 </a:t>
            </a:r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사용자들에 맞춤 서비스를 제공함으로써</a:t>
            </a:r>
            <a:endParaRPr lang="en-US" altLang="ko-KR" sz="24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/>
            <a:r>
              <a:rPr lang="ko-KR" altLang="en-US" sz="2400" dirty="0" err="1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마텐더</a:t>
            </a:r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 사이트가 성장</a:t>
            </a:r>
            <a:r>
              <a:rPr lang="ko-KR" altLang="en-US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할 수 있음</a:t>
            </a:r>
          </a:p>
        </p:txBody>
      </p:sp>
    </p:spTree>
    <p:extLst>
      <p:ext uri="{BB962C8B-B14F-4D97-AF65-F5344CB8AC3E}">
        <p14:creationId xmlns:p14="http://schemas.microsoft.com/office/powerpoint/2010/main" val="76645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음료, 과일, 칵테일, 클래식 칵테일이(가) 표시된 사진&#10;&#10;자동 생성된 설명">
            <a:extLst>
              <a:ext uri="{FF2B5EF4-FFF2-40B4-BE49-F238E27FC236}">
                <a16:creationId xmlns:a16="http://schemas.microsoft.com/office/drawing/2014/main" id="{17DEAF89-7D9B-C77F-FACC-1B3FC68AF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" t="-1" b="217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E38144-61FA-4245-5003-5EA15959A2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0CC7A-666C-4CBB-8549-EB7FF68E7DB3}"/>
              </a:ext>
            </a:extLst>
          </p:cNvPr>
          <p:cNvSpPr txBox="1"/>
          <p:nvPr/>
        </p:nvSpPr>
        <p:spPr>
          <a:xfrm>
            <a:off x="6284811" y="2875002"/>
            <a:ext cx="37577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감사합니다</a:t>
            </a:r>
            <a:endParaRPr lang="ko-KR" altLang="en-US" sz="66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음료, 과일, 칵테일, 클래식 칵테일이(가) 표시된 사진&#10;&#10;자동 생성된 설명">
            <a:extLst>
              <a:ext uri="{FF2B5EF4-FFF2-40B4-BE49-F238E27FC236}">
                <a16:creationId xmlns:a16="http://schemas.microsoft.com/office/drawing/2014/main" id="{17DEAF89-7D9B-C77F-FACC-1B3FC68AF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" t="-1" b="217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E38144-61FA-4245-5003-5EA15959A2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D5104-070A-CDE8-1DDC-16EA07C8E9ED}"/>
              </a:ext>
            </a:extLst>
          </p:cNvPr>
          <p:cNvSpPr txBox="1"/>
          <p:nvPr/>
        </p:nvSpPr>
        <p:spPr>
          <a:xfrm>
            <a:off x="611086" y="606758"/>
            <a:ext cx="3111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Contents</a:t>
            </a:r>
            <a:endParaRPr lang="ko-KR" altLang="en-US" sz="48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88FA78-8814-B3B2-05CD-90DE911A8E71}"/>
              </a:ext>
            </a:extLst>
          </p:cNvPr>
          <p:cNvSpPr/>
          <p:nvPr/>
        </p:nvSpPr>
        <p:spPr>
          <a:xfrm>
            <a:off x="681803" y="1488556"/>
            <a:ext cx="1515297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72B788-8B29-AB36-F570-B6B866B4BED4}"/>
              </a:ext>
            </a:extLst>
          </p:cNvPr>
          <p:cNvGrpSpPr/>
          <p:nvPr/>
        </p:nvGrpSpPr>
        <p:grpSpPr>
          <a:xfrm>
            <a:off x="8077199" y="140164"/>
            <a:ext cx="3975101" cy="461665"/>
            <a:chOff x="5714999" y="233241"/>
            <a:chExt cx="3975101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8F3883-512A-3256-A2FD-E95575789AB5}"/>
                </a:ext>
              </a:extLst>
            </p:cNvPr>
            <p:cNvSpPr txBox="1"/>
            <p:nvPr/>
          </p:nvSpPr>
          <p:spPr>
            <a:xfrm>
              <a:off x="5714999" y="356352"/>
              <a:ext cx="31117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칵테일 레시피 맞춤 추천 서비스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C4A145-5866-ED64-1249-C7BE1925136C}"/>
                </a:ext>
              </a:extLst>
            </p:cNvPr>
            <p:cNvSpPr txBox="1"/>
            <p:nvPr/>
          </p:nvSpPr>
          <p:spPr>
            <a:xfrm>
              <a:off x="8724899" y="233241"/>
              <a:ext cx="9652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AB422C4-3E36-8AB8-0457-3ADFB4631EB6}"/>
              </a:ext>
            </a:extLst>
          </p:cNvPr>
          <p:cNvGrpSpPr/>
          <p:nvPr/>
        </p:nvGrpSpPr>
        <p:grpSpPr>
          <a:xfrm>
            <a:off x="6314982" y="1778350"/>
            <a:ext cx="3176429" cy="3903129"/>
            <a:chOff x="6416582" y="1958456"/>
            <a:chExt cx="3176429" cy="390312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F00109A-7271-E349-5898-85EBD39A3FC6}"/>
                </a:ext>
              </a:extLst>
            </p:cNvPr>
            <p:cNvGrpSpPr/>
            <p:nvPr/>
          </p:nvGrpSpPr>
          <p:grpSpPr>
            <a:xfrm>
              <a:off x="6437422" y="1958456"/>
              <a:ext cx="1927689" cy="646331"/>
              <a:chOff x="6437422" y="1958456"/>
              <a:chExt cx="1927689" cy="64633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1762C4-60F4-4643-BB65-F8799E51927C}"/>
                  </a:ext>
                </a:extLst>
              </p:cNvPr>
              <p:cNvSpPr txBox="1"/>
              <p:nvPr/>
            </p:nvSpPr>
            <p:spPr>
              <a:xfrm>
                <a:off x="6437422" y="1958456"/>
                <a:ext cx="8066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spc="3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01</a:t>
                </a:r>
                <a:endParaRPr lang="ko-KR" altLang="en-US" sz="3600" spc="3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CC8BA0-0D4E-4B27-AF3C-76B1DCD44FCB}"/>
                  </a:ext>
                </a:extLst>
              </p:cNvPr>
              <p:cNvSpPr txBox="1"/>
              <p:nvPr/>
            </p:nvSpPr>
            <p:spPr>
              <a:xfrm>
                <a:off x="7295587" y="2106966"/>
                <a:ext cx="1069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제안배경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C366249-D500-8DFE-CACA-DA704A4BEB4A}"/>
                </a:ext>
              </a:extLst>
            </p:cNvPr>
            <p:cNvGrpSpPr/>
            <p:nvPr/>
          </p:nvGrpSpPr>
          <p:grpSpPr>
            <a:xfrm>
              <a:off x="6426200" y="2772656"/>
              <a:ext cx="1717696" cy="646331"/>
              <a:chOff x="5753100" y="2134887"/>
              <a:chExt cx="1717696" cy="64633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7CE9D6-E65E-4F0E-D6C8-E8E24AC5FBE1}"/>
                  </a:ext>
                </a:extLst>
              </p:cNvPr>
              <p:cNvSpPr txBox="1"/>
              <p:nvPr/>
            </p:nvSpPr>
            <p:spPr>
              <a:xfrm>
                <a:off x="5753100" y="2134887"/>
                <a:ext cx="8178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02</a:t>
                </a:r>
                <a:endParaRPr lang="ko-KR" altLang="en-US" sz="3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0ED88F-0971-A1A8-4090-FF95B18738CB}"/>
                  </a:ext>
                </a:extLst>
              </p:cNvPr>
              <p:cNvSpPr txBox="1"/>
              <p:nvPr/>
            </p:nvSpPr>
            <p:spPr>
              <a:xfrm>
                <a:off x="6622487" y="2283397"/>
                <a:ext cx="8483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필요성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DE8B734-F4FB-28C1-016C-8A02DF9DCBB8}"/>
                </a:ext>
              </a:extLst>
            </p:cNvPr>
            <p:cNvGrpSpPr/>
            <p:nvPr/>
          </p:nvGrpSpPr>
          <p:grpSpPr>
            <a:xfrm>
              <a:off x="6422994" y="3586856"/>
              <a:ext cx="1942117" cy="646331"/>
              <a:chOff x="5749894" y="2781218"/>
              <a:chExt cx="1942117" cy="64633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B56032-4D54-54A5-B705-32F29188DD68}"/>
                  </a:ext>
                </a:extLst>
              </p:cNvPr>
              <p:cNvSpPr txBox="1"/>
              <p:nvPr/>
            </p:nvSpPr>
            <p:spPr>
              <a:xfrm>
                <a:off x="5749894" y="2781218"/>
                <a:ext cx="8210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03</a:t>
                </a:r>
                <a:endParaRPr lang="ko-KR" altLang="en-US" sz="3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8D5C83-C517-9451-B0AD-18DDB834047C}"/>
                  </a:ext>
                </a:extLst>
              </p:cNvPr>
              <p:cNvSpPr txBox="1"/>
              <p:nvPr/>
            </p:nvSpPr>
            <p:spPr>
              <a:xfrm>
                <a:off x="6622487" y="2929728"/>
                <a:ext cx="1069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제안내용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EE52A25-591E-DD97-119E-4400088EED03}"/>
                </a:ext>
              </a:extLst>
            </p:cNvPr>
            <p:cNvGrpSpPr/>
            <p:nvPr/>
          </p:nvGrpSpPr>
          <p:grpSpPr>
            <a:xfrm>
              <a:off x="6416582" y="4401056"/>
              <a:ext cx="1948529" cy="646331"/>
              <a:chOff x="5743482" y="3427549"/>
              <a:chExt cx="1948529" cy="64633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B16B63-703C-89F8-D455-F38CAC2E4597}"/>
                  </a:ext>
                </a:extLst>
              </p:cNvPr>
              <p:cNvSpPr txBox="1"/>
              <p:nvPr/>
            </p:nvSpPr>
            <p:spPr>
              <a:xfrm>
                <a:off x="5743482" y="3427549"/>
                <a:ext cx="8274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04</a:t>
                </a:r>
                <a:endParaRPr lang="ko-KR" altLang="en-US" sz="3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C0FAA8-6BC7-8BAD-CF79-17116ABD1949}"/>
                  </a:ext>
                </a:extLst>
              </p:cNvPr>
              <p:cNvSpPr txBox="1"/>
              <p:nvPr/>
            </p:nvSpPr>
            <p:spPr>
              <a:xfrm>
                <a:off x="6622487" y="3576059"/>
                <a:ext cx="1069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수행방법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98A6362-1EC0-1F18-257D-F9BD4EDEAA0C}"/>
                </a:ext>
              </a:extLst>
            </p:cNvPr>
            <p:cNvGrpSpPr/>
            <p:nvPr/>
          </p:nvGrpSpPr>
          <p:grpSpPr>
            <a:xfrm>
              <a:off x="6424598" y="5215254"/>
              <a:ext cx="3168413" cy="646331"/>
              <a:chOff x="5751498" y="4745354"/>
              <a:chExt cx="3168413" cy="64633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B86768-CB4B-999B-858C-B18A23F5D6E1}"/>
                  </a:ext>
                </a:extLst>
              </p:cNvPr>
              <p:cNvSpPr txBox="1"/>
              <p:nvPr/>
            </p:nvSpPr>
            <p:spPr>
              <a:xfrm>
                <a:off x="5751498" y="4745354"/>
                <a:ext cx="8194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05</a:t>
                </a:r>
                <a:endParaRPr lang="ko-KR" altLang="en-US" sz="3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1D0139E-90DB-3104-EFB1-BAE218E73ADD}"/>
                  </a:ext>
                </a:extLst>
              </p:cNvPr>
              <p:cNvSpPr txBox="1"/>
              <p:nvPr/>
            </p:nvSpPr>
            <p:spPr>
              <a:xfrm>
                <a:off x="6622487" y="4893864"/>
                <a:ext cx="22974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기대효과 및 활용방안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099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사각형: 둥근 모서리 1026">
            <a:extLst>
              <a:ext uri="{FF2B5EF4-FFF2-40B4-BE49-F238E27FC236}">
                <a16:creationId xmlns:a16="http://schemas.microsoft.com/office/drawing/2014/main" id="{CDD49DCD-0B7F-7C1D-9AC2-1A61C95001CF}"/>
              </a:ext>
            </a:extLst>
          </p:cNvPr>
          <p:cNvSpPr/>
          <p:nvPr/>
        </p:nvSpPr>
        <p:spPr>
          <a:xfrm>
            <a:off x="6248401" y="4387175"/>
            <a:ext cx="5316510" cy="1976635"/>
          </a:xfrm>
          <a:prstGeom prst="roundRect">
            <a:avLst>
              <a:gd name="adj" fmla="val 93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05D1EFC-ED4D-3622-0619-7EEFC6D54C4E}"/>
              </a:ext>
            </a:extLst>
          </p:cNvPr>
          <p:cNvSpPr/>
          <p:nvPr/>
        </p:nvSpPr>
        <p:spPr>
          <a:xfrm>
            <a:off x="627089" y="4387175"/>
            <a:ext cx="5316510" cy="1976635"/>
          </a:xfrm>
          <a:prstGeom prst="roundRect">
            <a:avLst>
              <a:gd name="adj" fmla="val 93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66FD816-4841-285B-EA17-3F831ABBE7BF}"/>
              </a:ext>
            </a:extLst>
          </p:cNvPr>
          <p:cNvSpPr/>
          <p:nvPr/>
        </p:nvSpPr>
        <p:spPr>
          <a:xfrm>
            <a:off x="6248401" y="1796942"/>
            <a:ext cx="5316510" cy="2347041"/>
          </a:xfrm>
          <a:prstGeom prst="roundRect">
            <a:avLst>
              <a:gd name="adj" fmla="val 93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B22E6C-929A-291F-38BC-8FD293CD44CD}"/>
              </a:ext>
            </a:extLst>
          </p:cNvPr>
          <p:cNvSpPr/>
          <p:nvPr/>
        </p:nvSpPr>
        <p:spPr>
          <a:xfrm>
            <a:off x="627089" y="1796942"/>
            <a:ext cx="5316510" cy="2347041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코로나 시대를 </a:t>
            </a:r>
            <a:r>
              <a:rPr lang="ko-KR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거치며 단체, 외식 문화보다는 </a:t>
            </a:r>
            <a:r>
              <a:rPr lang="ko-KR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소규모 또는 홀로 집에서</a:t>
            </a:r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가볍게 즐기는 문화(</a:t>
            </a:r>
            <a:r>
              <a:rPr lang="ko-KR" altLang="ko-KR" sz="14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혼술·홈술</a:t>
            </a:r>
            <a:r>
              <a:rPr lang="ko-KR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)로 변화함. 또한 폭탄주 경험 비율에서 주로 </a:t>
            </a:r>
            <a:r>
              <a:rPr lang="ko-KR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20~30대</a:t>
            </a:r>
            <a:r>
              <a:rPr lang="ko-KR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 많이 마시는 것으로 나타났는데 '</a:t>
            </a:r>
            <a:r>
              <a:rPr lang="ko-KR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주류보다 </a:t>
            </a:r>
            <a:r>
              <a:rPr lang="ko-KR" altLang="ko-KR" sz="14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맛있어서</a:t>
            </a:r>
            <a:r>
              <a:rPr lang="ko-KR" altLang="ko-KR" sz="14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'가</a:t>
            </a:r>
            <a:r>
              <a:rPr lang="ko-KR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23.6%로 2위를 차지함.</a:t>
            </a:r>
            <a:endParaRPr lang="en-US" altLang="ko-KR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폭탄주 또한 칵테일의 일종이라 할 수 있고 단순한 소주, 맥주를 넘어 다양하고 </a:t>
            </a:r>
            <a:r>
              <a:rPr lang="ko-KR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맛있는 주류</a:t>
            </a:r>
            <a:r>
              <a:rPr lang="ko-KR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를 즐기고 싶어한다는 것이 드러남을 볼 수 있음.</a:t>
            </a:r>
            <a:endParaRPr lang="en-US" altLang="ko-KR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ko-KR" sz="14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홈술</a:t>
            </a:r>
            <a:r>
              <a:rPr lang="en-US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문화와</a:t>
            </a:r>
            <a:r>
              <a:rPr lang="en-US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새로운 술에 대한 열망이 합쳐지며</a:t>
            </a:r>
            <a:r>
              <a:rPr lang="en-US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ko-KR" sz="14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믹솔로지</a:t>
            </a:r>
            <a:r>
              <a:rPr lang="ko-KR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시대</a:t>
            </a:r>
            <a:r>
              <a:rPr lang="ko-KR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</a:t>
            </a:r>
            <a:r>
              <a:rPr lang="en-US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도래함</a:t>
            </a:r>
            <a:r>
              <a:rPr lang="en-US" altLang="ko-KR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01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제안배경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193B50-6EA4-8686-C37E-2E4ECD6495A5}"/>
              </a:ext>
            </a:extLst>
          </p:cNvPr>
          <p:cNvSpPr txBox="1"/>
          <p:nvPr/>
        </p:nvSpPr>
        <p:spPr>
          <a:xfrm>
            <a:off x="590111" y="1317558"/>
            <a:ext cx="186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✅ </a:t>
            </a:r>
            <a:r>
              <a:rPr lang="ko-KR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주류문화의 변화</a:t>
            </a:r>
            <a:endParaRPr lang="ko-KR" altLang="en-US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3DB9D0F0-493F-C120-5038-D8B936E8C8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823289"/>
              </p:ext>
            </p:extLst>
          </p:nvPr>
        </p:nvGraphicFramePr>
        <p:xfrm>
          <a:off x="6248401" y="1796941"/>
          <a:ext cx="5316510" cy="2220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E26C52-3E78-D7AC-345E-FBCDBB7964E4}"/>
              </a:ext>
            </a:extLst>
          </p:cNvPr>
          <p:cNvGrpSpPr/>
          <p:nvPr/>
        </p:nvGrpSpPr>
        <p:grpSpPr>
          <a:xfrm>
            <a:off x="627089" y="4478310"/>
            <a:ext cx="5316510" cy="512726"/>
            <a:chOff x="627091" y="4730720"/>
            <a:chExt cx="5316510" cy="51272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2AFAA4-77A7-E034-2A0A-326A14E5C2DF}"/>
                </a:ext>
              </a:extLst>
            </p:cNvPr>
            <p:cNvSpPr txBox="1"/>
            <p:nvPr/>
          </p:nvSpPr>
          <p:spPr>
            <a:xfrm>
              <a:off x="627091" y="4730720"/>
              <a:ext cx="53165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rtl="0" eaLnBrk="1" latinLnBrk="1" hangingPunct="1">
                <a:defRPr sz="1862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1400" kern="12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GS25 </a:t>
              </a:r>
              <a:r>
                <a:rPr lang="ko-KR" altLang="en-US" sz="1400" kern="1200" dirty="0" err="1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믹솔로지</a:t>
              </a:r>
              <a:r>
                <a:rPr lang="ko-KR" altLang="en-US" sz="1400" kern="12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 재료 매출 신장률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9F22E3-DFF8-92A6-B3C0-FAD526394AD9}"/>
                </a:ext>
              </a:extLst>
            </p:cNvPr>
            <p:cNvSpPr txBox="1"/>
            <p:nvPr/>
          </p:nvSpPr>
          <p:spPr>
            <a:xfrm>
              <a:off x="627091" y="4966447"/>
              <a:ext cx="53165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rtl="0" eaLnBrk="1" latinLnBrk="1" hangingPunct="1">
                <a:defRPr sz="1862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1200" kern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(2022.2</a:t>
              </a:r>
              <a:r>
                <a:rPr lang="ko-KR" altLang="en-US" sz="1200" kern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월 대비 </a:t>
              </a:r>
              <a:r>
                <a:rPr lang="en-US" altLang="ko-KR" sz="1200" kern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2022.11</a:t>
              </a:r>
              <a:r>
                <a:rPr lang="ko-KR" altLang="en-US" sz="1200" kern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월</a:t>
              </a:r>
              <a:r>
                <a:rPr lang="en-US" altLang="ko-KR" sz="1200" kern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200" kern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110C2FE5-1519-4299-9699-2B278E34EE9C}"/>
              </a:ext>
            </a:extLst>
          </p:cNvPr>
          <p:cNvSpPr/>
          <p:nvPr/>
        </p:nvSpPr>
        <p:spPr>
          <a:xfrm>
            <a:off x="1156783" y="5016590"/>
            <a:ext cx="981952" cy="981952"/>
          </a:xfrm>
          <a:prstGeom prst="ellipse">
            <a:avLst/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54.1%</a:t>
            </a:r>
            <a:endParaRPr lang="ko-KR" altLang="en-US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2AA58F2-624B-5D73-5521-986C55D9EFFC}"/>
              </a:ext>
            </a:extLst>
          </p:cNvPr>
          <p:cNvSpPr/>
          <p:nvPr/>
        </p:nvSpPr>
        <p:spPr>
          <a:xfrm>
            <a:off x="2909751" y="5120414"/>
            <a:ext cx="774304" cy="77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24.8%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0DA45FD-B75F-D6DA-90EF-0310A71C02B5}"/>
              </a:ext>
            </a:extLst>
          </p:cNvPr>
          <p:cNvSpPr/>
          <p:nvPr/>
        </p:nvSpPr>
        <p:spPr>
          <a:xfrm>
            <a:off x="4662719" y="5222554"/>
            <a:ext cx="570023" cy="57002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13.5%</a:t>
            </a:r>
            <a:endParaRPr lang="ko-KR" altLang="en-US" sz="10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6AE917-B169-E0D0-DD42-E31C8D4B12AF}"/>
              </a:ext>
            </a:extLst>
          </p:cNvPr>
          <p:cNvSpPr txBox="1"/>
          <p:nvPr/>
        </p:nvSpPr>
        <p:spPr>
          <a:xfrm>
            <a:off x="1197563" y="6056033"/>
            <a:ext cx="90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kern="120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토닉워터</a:t>
            </a:r>
            <a:endParaRPr lang="ko-KR" altLang="en-US" sz="1400" kern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EBE4AF-A694-5821-A906-93717977B750}"/>
              </a:ext>
            </a:extLst>
          </p:cNvPr>
          <p:cNvSpPr txBox="1"/>
          <p:nvPr/>
        </p:nvSpPr>
        <p:spPr>
          <a:xfrm>
            <a:off x="2846707" y="6056033"/>
            <a:ext cx="90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kern="120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탄산음료</a:t>
            </a:r>
            <a:endParaRPr lang="ko-KR" altLang="en-US" sz="1400" kern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2AA9C9-8550-2754-9B21-2460BAD12C82}"/>
              </a:ext>
            </a:extLst>
          </p:cNvPr>
          <p:cNvSpPr txBox="1"/>
          <p:nvPr/>
        </p:nvSpPr>
        <p:spPr>
          <a:xfrm>
            <a:off x="4497534" y="6056033"/>
            <a:ext cx="90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kern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주스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76D795-5DF0-7AE6-02B3-773211E70838}"/>
              </a:ext>
            </a:extLst>
          </p:cNvPr>
          <p:cNvGrpSpPr/>
          <p:nvPr/>
        </p:nvGrpSpPr>
        <p:grpSpPr>
          <a:xfrm>
            <a:off x="6248401" y="4456156"/>
            <a:ext cx="5316510" cy="512726"/>
            <a:chOff x="627091" y="4730720"/>
            <a:chExt cx="5316510" cy="5127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9FB567-B5E1-5C00-1C0E-7D6C413D48DA}"/>
                </a:ext>
              </a:extLst>
            </p:cNvPr>
            <p:cNvSpPr txBox="1"/>
            <p:nvPr/>
          </p:nvSpPr>
          <p:spPr>
            <a:xfrm>
              <a:off x="627091" y="4730720"/>
              <a:ext cx="53165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rtl="0" eaLnBrk="1" latinLnBrk="1" hangingPunct="1">
                <a:defRPr sz="1862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kern="12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최근 </a:t>
              </a:r>
              <a:r>
                <a:rPr lang="en-US" altLang="ko-KR" sz="1400" kern="12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3</a:t>
              </a:r>
              <a:r>
                <a:rPr lang="ko-KR" altLang="en-US" sz="1400" kern="12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년간 토닉워터 시장 규모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36A94D-28CC-7CD6-E26E-206C6EEE54F0}"/>
                </a:ext>
              </a:extLst>
            </p:cNvPr>
            <p:cNvSpPr txBox="1"/>
            <p:nvPr/>
          </p:nvSpPr>
          <p:spPr>
            <a:xfrm>
              <a:off x="627091" y="4966447"/>
              <a:ext cx="53165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rtl="0" eaLnBrk="1" latinLnBrk="1" hangingPunct="1">
                <a:defRPr sz="1862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1200" kern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(2022.11</a:t>
              </a:r>
              <a:r>
                <a:rPr lang="ko-KR" altLang="en-US" sz="1200" kern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월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기준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200" kern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07ADE9B-FF62-DCA9-87C5-571336DD0F36}"/>
              </a:ext>
            </a:extLst>
          </p:cNvPr>
          <p:cNvGrpSpPr/>
          <p:nvPr/>
        </p:nvGrpSpPr>
        <p:grpSpPr>
          <a:xfrm>
            <a:off x="7456374" y="5120414"/>
            <a:ext cx="3036752" cy="981952"/>
            <a:chOff x="7558190" y="5208631"/>
            <a:chExt cx="3036752" cy="98195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AE8B496-667C-5982-0B8B-841EB07A00CD}"/>
                </a:ext>
              </a:extLst>
            </p:cNvPr>
            <p:cNvSpPr/>
            <p:nvPr/>
          </p:nvSpPr>
          <p:spPr>
            <a:xfrm>
              <a:off x="9612990" y="5208631"/>
              <a:ext cx="981952" cy="981952"/>
            </a:xfrm>
            <a:prstGeom prst="ellipse">
              <a:avLst/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300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억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13EDE83-FB7C-4258-EC6F-76474547DB13}"/>
                </a:ext>
              </a:extLst>
            </p:cNvPr>
            <p:cNvSpPr/>
            <p:nvPr/>
          </p:nvSpPr>
          <p:spPr>
            <a:xfrm>
              <a:off x="7558190" y="5414595"/>
              <a:ext cx="570023" cy="57002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100</a:t>
              </a:r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억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3F738D7-9C86-DCFE-6E70-030536AB8D75}"/>
              </a:ext>
            </a:extLst>
          </p:cNvPr>
          <p:cNvSpPr txBox="1"/>
          <p:nvPr/>
        </p:nvSpPr>
        <p:spPr>
          <a:xfrm>
            <a:off x="8337119" y="5317812"/>
            <a:ext cx="900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4000" kern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&lt;</a:t>
            </a:r>
            <a:endParaRPr lang="ko-KR" altLang="en-US" sz="4000" kern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B89BE6C-2188-7D30-CA38-A9B7CC464650}"/>
              </a:ext>
            </a:extLst>
          </p:cNvPr>
          <p:cNvSpPr txBox="1"/>
          <p:nvPr/>
        </p:nvSpPr>
        <p:spPr>
          <a:xfrm>
            <a:off x="7324517" y="3900374"/>
            <a:ext cx="41917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9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식약처</a:t>
            </a:r>
            <a:r>
              <a:rPr lang="ko-KR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보도자료, 「코로나19로 음주량 줄고 '</a:t>
            </a:r>
            <a:r>
              <a:rPr lang="ko-KR" altLang="ko-KR" sz="9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홀술</a:t>
            </a:r>
            <a:r>
              <a:rPr lang="ko-KR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ko-KR" sz="9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술홈</a:t>
            </a:r>
            <a:r>
              <a:rPr lang="ko-KR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' 늘어」, 2020.12.24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5D26863F-FEB8-6D1A-2257-B16A8BFBEADA}"/>
              </a:ext>
            </a:extLst>
          </p:cNvPr>
          <p:cNvSpPr txBox="1"/>
          <p:nvPr/>
        </p:nvSpPr>
        <p:spPr>
          <a:xfrm>
            <a:off x="4922196" y="6380536"/>
            <a:ext cx="66427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조유빈</a:t>
            </a:r>
            <a:r>
              <a:rPr lang="ko-KR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「</a:t>
            </a:r>
            <a:r>
              <a:rPr lang="ko-KR" altLang="ko-KR" sz="9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섞음주의</a:t>
            </a:r>
            <a:r>
              <a:rPr lang="ko-KR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시대가 왔다...'주종은' 왜 달라졌나」, 『시사저널』, https://www.sisajournal.com/news/articleView.html?idxno=251185</a:t>
            </a:r>
          </a:p>
        </p:txBody>
      </p:sp>
    </p:spTree>
    <p:extLst>
      <p:ext uri="{BB962C8B-B14F-4D97-AF65-F5344CB8AC3E}">
        <p14:creationId xmlns:p14="http://schemas.microsoft.com/office/powerpoint/2010/main" val="355586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1078F14-541B-42B2-9DD8-E9A6415EB453}"/>
              </a:ext>
            </a:extLst>
          </p:cNvPr>
          <p:cNvGrpSpPr/>
          <p:nvPr/>
        </p:nvGrpSpPr>
        <p:grpSpPr>
          <a:xfrm>
            <a:off x="6366982" y="1035861"/>
            <a:ext cx="5035453" cy="5498564"/>
            <a:chOff x="6413376" y="1058478"/>
            <a:chExt cx="4822588" cy="526612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3BC5CDD-0082-439F-A60E-39918CCCF9DA}"/>
                </a:ext>
              </a:extLst>
            </p:cNvPr>
            <p:cNvGrpSpPr/>
            <p:nvPr/>
          </p:nvGrpSpPr>
          <p:grpSpPr>
            <a:xfrm>
              <a:off x="9356340" y="1617244"/>
              <a:ext cx="1879624" cy="3827975"/>
              <a:chOff x="9356340" y="1617244"/>
              <a:chExt cx="1879624" cy="382797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81A7E35-9255-4E85-9C50-F2ADC0F23C6D}"/>
                  </a:ext>
                </a:extLst>
              </p:cNvPr>
              <p:cNvGrpSpPr/>
              <p:nvPr/>
            </p:nvGrpSpPr>
            <p:grpSpPr>
              <a:xfrm>
                <a:off x="9356340" y="1617244"/>
                <a:ext cx="1879624" cy="3827975"/>
                <a:chOff x="9356340" y="1617244"/>
                <a:chExt cx="1879624" cy="3827975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66BCACAC-4EDF-4C10-96DE-3DF0FE5D77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356340" y="1617244"/>
                  <a:ext cx="1879624" cy="3827975"/>
                </a:xfrm>
                <a:prstGeom prst="roundRect">
                  <a:avLst>
                    <a:gd name="adj" fmla="val 3333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C2EB7309-6FEE-4F0A-AE6A-5707A66CBA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976" b="21249"/>
                <a:stretch/>
              </p:blipFill>
              <p:spPr>
                <a:xfrm>
                  <a:off x="9358502" y="2132218"/>
                  <a:ext cx="1877462" cy="1896857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7BA26A0-8826-4BC4-AF57-57E296E0DE8A}"/>
                  </a:ext>
                </a:extLst>
              </p:cNvPr>
              <p:cNvSpPr/>
              <p:nvPr/>
            </p:nvSpPr>
            <p:spPr>
              <a:xfrm>
                <a:off x="9720263" y="4557713"/>
                <a:ext cx="383381" cy="85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91D4AB9-0BE1-4A6D-B232-AB7BB218B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3376" y="1058478"/>
              <a:ext cx="1879624" cy="3818422"/>
            </a:xfrm>
            <a:prstGeom prst="roundRect">
              <a:avLst>
                <a:gd name="adj" fmla="val 333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B43ADD-3166-4E2F-BD3F-20A0AB780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9557" y="2506177"/>
              <a:ext cx="1879625" cy="3818423"/>
            </a:xfrm>
            <a:prstGeom prst="roundRect">
              <a:avLst>
                <a:gd name="adj" fmla="val 333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01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제안배경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193B50-6EA4-8686-C37E-2E4ECD6495A5}"/>
              </a:ext>
            </a:extLst>
          </p:cNvPr>
          <p:cNvSpPr txBox="1"/>
          <p:nvPr/>
        </p:nvSpPr>
        <p:spPr>
          <a:xfrm>
            <a:off x="590111" y="1317558"/>
            <a:ext cx="186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✅ 칵테일의 </a:t>
            </a:r>
            <a:r>
              <a:rPr lang="ko-KR" altLang="en-US" sz="16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매력성</a:t>
            </a:r>
            <a:endParaRPr lang="ko-KR" altLang="en-US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44E2C28-D8A5-442F-AFAD-6773825AB9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8" b="-2"/>
          <a:stretch/>
        </p:blipFill>
        <p:spPr>
          <a:xfrm>
            <a:off x="789565" y="1741714"/>
            <a:ext cx="4727672" cy="4506686"/>
          </a:xfrm>
          <a:prstGeom prst="roundRect">
            <a:avLst>
              <a:gd name="adj" fmla="val 3333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18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BA4E134-EBB3-272E-3B26-B3AAE49E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072" y="850217"/>
            <a:ext cx="8086928" cy="5855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178554" y="162258"/>
            <a:ext cx="853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02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필요성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193B50-6EA4-8686-C37E-2E4ECD6495A5}"/>
              </a:ext>
            </a:extLst>
          </p:cNvPr>
          <p:cNvSpPr txBox="1"/>
          <p:nvPr/>
        </p:nvSpPr>
        <p:spPr>
          <a:xfrm>
            <a:off x="590111" y="1317558"/>
            <a:ext cx="206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1️⃣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정보 접근의 어려움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0067CD-455C-2A84-DDED-3F051DAEC347}"/>
              </a:ext>
            </a:extLst>
          </p:cNvPr>
          <p:cNvSpPr txBox="1"/>
          <p:nvPr/>
        </p:nvSpPr>
        <p:spPr>
          <a:xfrm>
            <a:off x="5890098" y="6385075"/>
            <a:ext cx="6157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* </a:t>
            </a:r>
            <a:r>
              <a:rPr lang="ko-KR" altLang="en-US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단위</a:t>
            </a: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1</a:t>
            </a:r>
            <a:r>
              <a:rPr lang="ko-KR" altLang="en-US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인당 평균 </a:t>
            </a:r>
            <a:r>
              <a:rPr lang="ko-KR" altLang="en-US" sz="9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제공량</a:t>
            </a:r>
            <a:endParaRPr lang="en-US" altLang="ko-KR" sz="9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** </a:t>
            </a:r>
            <a:r>
              <a:rPr lang="ko-KR" altLang="en-US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출처</a:t>
            </a: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세계보건기구</a:t>
            </a: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(WHO), </a:t>
            </a:r>
            <a:r>
              <a:rPr lang="ko-KR" altLang="en-US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알코올 및 건강에 관한 세계 정보 시스템</a:t>
            </a: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(GISAH)</a:t>
            </a:r>
            <a:endParaRPr lang="ko-KR" altLang="en-US" sz="9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A580E-3DD6-35A8-1130-37F93F9046B4}"/>
              </a:ext>
            </a:extLst>
          </p:cNvPr>
          <p:cNvSpPr txBox="1"/>
          <p:nvPr/>
        </p:nvSpPr>
        <p:spPr>
          <a:xfrm>
            <a:off x="828706" y="1656112"/>
            <a:ext cx="3393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한국은 다른 많은 나라들에 비해 칵테일</a:t>
            </a:r>
            <a:endParaRPr lang="en-US" altLang="ko-KR" sz="14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소비량이 적음</a:t>
            </a:r>
            <a:r>
              <a: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</a:p>
          <a:p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그렇기 때문에 주류문화의 변화로 칵테일에</a:t>
            </a:r>
            <a:endParaRPr lang="en-US" altLang="ko-KR" sz="14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대한 수요가 늘고 있으나 정보 접근성이 낮음</a:t>
            </a:r>
            <a:endParaRPr lang="en-US" altLang="ko-KR" sz="14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F973-3628-DEE1-4DBC-638D2240896F}"/>
              </a:ext>
            </a:extLst>
          </p:cNvPr>
          <p:cNvSpPr txBox="1"/>
          <p:nvPr/>
        </p:nvSpPr>
        <p:spPr>
          <a:xfrm>
            <a:off x="920194" y="2819022"/>
            <a:ext cx="371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▶ 한번에 다양한 그리고 원하는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Light" panose="02000303000000020004" pitchFamily="50" charset="-127"/>
            </a:endParaRPr>
          </a:p>
          <a:p>
            <a:pPr marL="180975" indent="-180975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    정보를 얻을 수 있는 사이트 필요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42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178554" y="162258"/>
            <a:ext cx="853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02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필요성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193B50-6EA4-8686-C37E-2E4ECD6495A5}"/>
              </a:ext>
            </a:extLst>
          </p:cNvPr>
          <p:cNvSpPr txBox="1"/>
          <p:nvPr/>
        </p:nvSpPr>
        <p:spPr>
          <a:xfrm>
            <a:off x="590111" y="1317558"/>
            <a:ext cx="206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2️⃣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 편의성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0067CD-455C-2A84-DDED-3F051DAEC347}"/>
              </a:ext>
            </a:extLst>
          </p:cNvPr>
          <p:cNvSpPr txBox="1"/>
          <p:nvPr/>
        </p:nvSpPr>
        <p:spPr>
          <a:xfrm>
            <a:off x="5890098" y="6385075"/>
            <a:ext cx="6157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* </a:t>
            </a:r>
            <a:r>
              <a:rPr lang="ko-KR" altLang="en-US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단위</a:t>
            </a: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1</a:t>
            </a:r>
            <a:r>
              <a:rPr lang="ko-KR" altLang="en-US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인당 평균 </a:t>
            </a:r>
            <a:r>
              <a:rPr lang="ko-KR" altLang="en-US" sz="9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제공량</a:t>
            </a:r>
            <a:endParaRPr lang="en-US" altLang="ko-KR" sz="9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** </a:t>
            </a:r>
            <a:r>
              <a:rPr lang="ko-KR" altLang="en-US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출처</a:t>
            </a: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세계보건기구</a:t>
            </a: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(WHO), </a:t>
            </a:r>
            <a:r>
              <a:rPr lang="ko-KR" altLang="en-US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알코올 및 건강에 관한 세계 정보 시스템</a:t>
            </a:r>
            <a:r>
              <a:rPr lang="en-US" altLang="ko-KR" sz="9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(GISAH)</a:t>
            </a:r>
            <a:endParaRPr lang="ko-KR" altLang="en-US" sz="9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A580E-3DD6-35A8-1130-37F93F9046B4}"/>
              </a:ext>
            </a:extLst>
          </p:cNvPr>
          <p:cNvSpPr txBox="1"/>
          <p:nvPr/>
        </p:nvSpPr>
        <p:spPr>
          <a:xfrm>
            <a:off x="828706" y="1656112"/>
            <a:ext cx="3393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각각 블로그 등에 산발적으로 몇 개의 레시피만 게시되어 있어 정보를 원하는 이들이 여러</a:t>
            </a:r>
            <a:endParaRPr lang="en-US" altLang="ko-KR" sz="14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사이트를 돌아다니며 중복 정보를 접하게 되어 정보탐색의 효율성이 떨어짐</a:t>
            </a:r>
            <a:endParaRPr lang="en-US" altLang="ko-KR" sz="14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endParaRPr lang="en-US" altLang="ko-KR" sz="14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처음 칵테일을 접하는 사람들은 어떤 기준으로 본인이 원하는 레시피를 선택해야 할지 모름</a:t>
            </a:r>
            <a:endParaRPr lang="en-US" altLang="ko-KR" sz="14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D131A0-1955-6163-3E7D-3313CCBD2FC3}"/>
              </a:ext>
            </a:extLst>
          </p:cNvPr>
          <p:cNvSpPr txBox="1"/>
          <p:nvPr/>
        </p:nvSpPr>
        <p:spPr>
          <a:xfrm>
            <a:off x="920195" y="3429000"/>
            <a:ext cx="4080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▶ 큰 노력을 들이지 않고 효율성 있게    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Light" panose="02000303000000020004" pitchFamily="50" charset="-127"/>
            </a:endParaRPr>
          </a:p>
          <a:p>
            <a:pPr marL="180975" indent="-180975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   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정보를 얻을 수 있는 사이트 필요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Light" panose="02000303000000020004" pitchFamily="50" charset="-127"/>
            </a:endParaRPr>
          </a:p>
          <a:p>
            <a:pPr marL="180975" indent="-180975"/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Light" panose="02000303000000020004" pitchFamily="50" charset="-127"/>
            </a:endParaRPr>
          </a:p>
          <a:p>
            <a:pPr marL="180975" indent="-180975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▶ 입문자들도 쉽게 칵테일을 즐길 수  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Light" panose="02000303000000020004" pitchFamily="50" charset="-127"/>
            </a:endParaRPr>
          </a:p>
          <a:p>
            <a:pPr marL="180975" indent="-180975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   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있게 돕는 사이트 필요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76FE74-DAC9-4BAA-8363-5CAE3A71088E}"/>
              </a:ext>
            </a:extLst>
          </p:cNvPr>
          <p:cNvGrpSpPr/>
          <p:nvPr/>
        </p:nvGrpSpPr>
        <p:grpSpPr>
          <a:xfrm>
            <a:off x="6779568" y="2143262"/>
            <a:ext cx="4583725" cy="2347041"/>
            <a:chOff x="6779568" y="2143262"/>
            <a:chExt cx="4583725" cy="234704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42F5CC7-353E-43E1-B4D9-7965D2233BAE}"/>
                </a:ext>
              </a:extLst>
            </p:cNvPr>
            <p:cNvSpPr/>
            <p:nvPr/>
          </p:nvSpPr>
          <p:spPr>
            <a:xfrm>
              <a:off x="6779568" y="2143262"/>
              <a:ext cx="4583725" cy="2347041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E3F1A22-968E-4E16-8B27-138BC9F56386}"/>
                </a:ext>
              </a:extLst>
            </p:cNvPr>
            <p:cNvGrpSpPr/>
            <p:nvPr/>
          </p:nvGrpSpPr>
          <p:grpSpPr>
            <a:xfrm>
              <a:off x="7254892" y="2494584"/>
              <a:ext cx="3633076" cy="1644396"/>
              <a:chOff x="6839825" y="1679829"/>
              <a:chExt cx="3633076" cy="1644396"/>
            </a:xfrm>
          </p:grpSpPr>
          <p:pic>
            <p:nvPicPr>
              <p:cNvPr id="20" name="그래픽 19">
                <a:extLst>
                  <a:ext uri="{FF2B5EF4-FFF2-40B4-BE49-F238E27FC236}">
                    <a16:creationId xmlns:a16="http://schemas.microsoft.com/office/drawing/2014/main" id="{34E6ED27-DAF7-4FBC-87A8-9A00C75F6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39825" y="1679830"/>
                <a:ext cx="1184426" cy="164081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2924B7-107A-4BF3-ABA3-151A5CD488D5}"/>
                  </a:ext>
                </a:extLst>
              </p:cNvPr>
              <p:cNvSpPr txBox="1"/>
              <p:nvPr/>
            </p:nvSpPr>
            <p:spPr>
              <a:xfrm>
                <a:off x="8180286" y="1948029"/>
                <a:ext cx="229261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600" dirty="0" err="1">
                    <a:solidFill>
                      <a:srgbClr val="D18247"/>
                    </a:solidFill>
                    <a:latin typeface="긱블말랑이" panose="020D0504000000000000" pitchFamily="34" charset="-127"/>
                    <a:ea typeface="긱블말랑이" panose="020D0504000000000000" pitchFamily="34" charset="-127"/>
                  </a:rPr>
                  <a:t>마텐더</a:t>
                </a:r>
                <a:endParaRPr lang="ko-KR" altLang="en-US" sz="66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68FF85-07FA-47B4-AEC1-E9808E4625CA}"/>
                  </a:ext>
                </a:extLst>
              </p:cNvPr>
              <p:cNvSpPr txBox="1"/>
              <p:nvPr/>
            </p:nvSpPr>
            <p:spPr>
              <a:xfrm>
                <a:off x="8180286" y="1679829"/>
                <a:ext cx="18149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D18247"/>
                    </a:solidFill>
                    <a:latin typeface="긱블말랑이" panose="020D0504000000000000" pitchFamily="34" charset="-127"/>
                    <a:ea typeface="긱블말랑이" panose="020D0504000000000000" pitchFamily="34" charset="-127"/>
                  </a:rPr>
                  <a:t>나만의 바텐더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6A034F-F6DA-43C6-B0B9-CB3EB02EF8DA}"/>
                  </a:ext>
                </a:extLst>
              </p:cNvPr>
              <p:cNvSpPr txBox="1"/>
              <p:nvPr/>
            </p:nvSpPr>
            <p:spPr>
              <a:xfrm>
                <a:off x="8180286" y="2954893"/>
                <a:ext cx="1774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>
                    <a:solidFill>
                      <a:srgbClr val="D18247"/>
                    </a:solidFill>
                    <a:latin typeface="긱블말랑이" panose="020D0504000000000000" pitchFamily="34" charset="-127"/>
                    <a:ea typeface="긱블말랑이" panose="020D0504000000000000" pitchFamily="34" charset="-127"/>
                  </a:rPr>
                  <a:t>MyBartender</a:t>
                </a:r>
                <a:endParaRPr lang="ko-KR" altLang="en-US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endParaRPr>
              </a:p>
            </p:txBody>
          </p:sp>
        </p:grpSp>
      </p:grp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8B7768F7-2DBA-4C12-99F5-FA5383F26CCA}"/>
              </a:ext>
            </a:extLst>
          </p:cNvPr>
          <p:cNvSpPr/>
          <p:nvPr/>
        </p:nvSpPr>
        <p:spPr>
          <a:xfrm rot="5400000">
            <a:off x="5590036" y="3048576"/>
            <a:ext cx="600122" cy="517347"/>
          </a:xfrm>
          <a:prstGeom prst="triangle">
            <a:avLst/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95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F396F914-3B30-4FCB-906D-44DC826F3B6C}"/>
              </a:ext>
            </a:extLst>
          </p:cNvPr>
          <p:cNvSpPr/>
          <p:nvPr/>
        </p:nvSpPr>
        <p:spPr>
          <a:xfrm>
            <a:off x="627089" y="2994367"/>
            <a:ext cx="10955311" cy="3528625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178554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제안내용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40F683A-4ED0-D079-336A-66F8D229F1B3}"/>
              </a:ext>
            </a:extLst>
          </p:cNvPr>
          <p:cNvGrpSpPr/>
          <p:nvPr/>
        </p:nvGrpSpPr>
        <p:grpSpPr>
          <a:xfrm>
            <a:off x="627089" y="1317559"/>
            <a:ext cx="12009413" cy="1451044"/>
            <a:chOff x="627089" y="1317559"/>
            <a:chExt cx="12009413" cy="145104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6DFC66-58AF-7FD9-FAA2-930B3324D19D}"/>
                </a:ext>
              </a:extLst>
            </p:cNvPr>
            <p:cNvSpPr/>
            <p:nvPr/>
          </p:nvSpPr>
          <p:spPr>
            <a:xfrm rot="5400000">
              <a:off x="5906274" y="-3961626"/>
              <a:ext cx="1451044" cy="12009413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4129862-5391-A974-B8B9-FF9F6064CD73}"/>
                </a:ext>
              </a:extLst>
            </p:cNvPr>
            <p:cNvGrpSpPr/>
            <p:nvPr/>
          </p:nvGrpSpPr>
          <p:grpSpPr>
            <a:xfrm>
              <a:off x="769032" y="1461749"/>
              <a:ext cx="1166107" cy="1166107"/>
              <a:chOff x="1008386" y="1667012"/>
              <a:chExt cx="2520000" cy="2520000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3B8D33A-9C72-E334-491A-6203703C1B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8386" y="1667012"/>
                <a:ext cx="2520000" cy="2520000"/>
              </a:xfrm>
              <a:prstGeom prst="roundRect">
                <a:avLst>
                  <a:gd name="adj" fmla="val 9309"/>
                </a:avLst>
              </a:prstGeom>
              <a:solidFill>
                <a:srgbClr val="D18247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099BDE20-9A6D-2FB8-74D8-48B8697B6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36047" y="2081012"/>
                <a:ext cx="1064678" cy="1692000"/>
              </a:xfrm>
              <a:prstGeom prst="rect">
                <a:avLst/>
              </a:prstGeom>
            </p:spPr>
          </p:pic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0D6A859-6BFA-A8D1-58E7-726E269C2F60}"/>
                </a:ext>
              </a:extLst>
            </p:cNvPr>
            <p:cNvGrpSpPr/>
            <p:nvPr/>
          </p:nvGrpSpPr>
          <p:grpSpPr>
            <a:xfrm>
              <a:off x="2077082" y="1458305"/>
              <a:ext cx="9850458" cy="1169551"/>
              <a:chOff x="2341542" y="1461749"/>
              <a:chExt cx="9850458" cy="116955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D2B5F3-C494-7BD8-EA7D-A6D93A1BF58A}"/>
                  </a:ext>
                </a:extLst>
              </p:cNvPr>
              <p:cNvSpPr txBox="1"/>
              <p:nvPr/>
            </p:nvSpPr>
            <p:spPr>
              <a:xfrm>
                <a:off x="2341542" y="1461749"/>
                <a:ext cx="25927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975" indent="-180975"/>
                <a:r>
                  <a:rPr lang="ko-KR" altLang="en-US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Pretendard ExtraLight" panose="02000303000000020004" pitchFamily="50" charset="-127"/>
                  </a:rPr>
                  <a:t>칵테일 레시피 추천</a:t>
                </a:r>
                <a:endPara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DB978A-03C7-67C3-F2BE-71F778110E2F}"/>
                  </a:ext>
                </a:extLst>
              </p:cNvPr>
              <p:cNvSpPr txBox="1"/>
              <p:nvPr/>
            </p:nvSpPr>
            <p:spPr>
              <a:xfrm>
                <a:off x="2341542" y="1769526"/>
                <a:ext cx="985045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9388" indent="-179388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사용자가 선택한 재료</a:t>
                </a:r>
                <a:r>
                  <a:rPr lang="en-US" altLang="ko-KR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, </a:t>
                </a: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도수 등에 맞는 칵테일 추천</a:t>
                </a:r>
                <a:endParaRPr lang="en-US" altLang="ko-KR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  <a:p>
                <a:pPr marL="179388" indent="-179388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선택한 레시피와 유사한 레시피 함께 추천</a:t>
                </a:r>
                <a:endParaRPr lang="en-US" altLang="ko-KR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  <a:p>
                <a:pPr marL="179388" indent="-179388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칵테일 인기순위 추천</a:t>
                </a:r>
                <a:endParaRPr lang="en-US" altLang="ko-KR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</p:grp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894DC20E-8DD6-4986-AB30-816AEBE99741}"/>
              </a:ext>
            </a:extLst>
          </p:cNvPr>
          <p:cNvSpPr/>
          <p:nvPr/>
        </p:nvSpPr>
        <p:spPr>
          <a:xfrm>
            <a:off x="627089" y="2994367"/>
            <a:ext cx="10955311" cy="2511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1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FF3AD53-47D8-4B98-BC10-2BE4AFFE5315}"/>
              </a:ext>
            </a:extLst>
          </p:cNvPr>
          <p:cNvCxnSpPr/>
          <p:nvPr/>
        </p:nvCxnSpPr>
        <p:spPr>
          <a:xfrm>
            <a:off x="2077082" y="3048399"/>
            <a:ext cx="0" cy="1645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DDFD9ED-B6F3-4271-B17D-1AC77C257B05}"/>
              </a:ext>
            </a:extLst>
          </p:cNvPr>
          <p:cNvGrpSpPr/>
          <p:nvPr/>
        </p:nvGrpSpPr>
        <p:grpSpPr>
          <a:xfrm>
            <a:off x="10857480" y="3073077"/>
            <a:ext cx="588307" cy="114160"/>
            <a:chOff x="11225212" y="248920"/>
            <a:chExt cx="635793" cy="123374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6D6F0E1-EF6A-4299-B387-58785B557B27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39784E2-D352-4166-8D8B-56F0163F3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647EE6A-7FC2-4BEC-A4F7-C8F6C6599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F9A1E57-CA20-494D-9A31-0C828ED28663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051F896-2C0D-421D-9C47-C581DF40AB68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59C7A98-C0DF-47B3-A560-D0C22CAE8EE1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345435F-BADA-4093-8789-7707B98E6D74}"/>
              </a:ext>
            </a:extLst>
          </p:cNvPr>
          <p:cNvSpPr/>
          <p:nvPr/>
        </p:nvSpPr>
        <p:spPr>
          <a:xfrm>
            <a:off x="10493126" y="3497802"/>
            <a:ext cx="727040" cy="3357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마이페이지</a:t>
            </a:r>
          </a:p>
        </p:txBody>
      </p:sp>
      <p:pic>
        <p:nvPicPr>
          <p:cNvPr id="47" name="그림 46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C93AFC26-898D-44AC-B94F-CD669552F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5" y="3469150"/>
            <a:ext cx="1011955" cy="386567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FABAC2-2724-4215-9AC1-9CBF880E09E1}"/>
              </a:ext>
            </a:extLst>
          </p:cNvPr>
          <p:cNvGrpSpPr/>
          <p:nvPr/>
        </p:nvGrpSpPr>
        <p:grpSpPr>
          <a:xfrm>
            <a:off x="2385376" y="3520038"/>
            <a:ext cx="5235726" cy="284791"/>
            <a:chOff x="2076421" y="735955"/>
            <a:chExt cx="5658330" cy="30777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B6121F-F094-4F8C-83E4-4A37DD827A10}"/>
                </a:ext>
              </a:extLst>
            </p:cNvPr>
            <p:cNvSpPr txBox="1"/>
            <p:nvPr/>
          </p:nvSpPr>
          <p:spPr>
            <a:xfrm>
              <a:off x="2076421" y="735955"/>
              <a:ext cx="787396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맞춤추천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8C0C89-90ED-45D7-9765-E7D7D8696B5C}"/>
                </a:ext>
              </a:extLst>
            </p:cNvPr>
            <p:cNvSpPr txBox="1"/>
            <p:nvPr/>
          </p:nvSpPr>
          <p:spPr>
            <a:xfrm>
              <a:off x="3221218" y="735955"/>
              <a:ext cx="77457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전체메뉴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837A35-FF0C-4B08-A07D-573E5144F613}"/>
                </a:ext>
              </a:extLst>
            </p:cNvPr>
            <p:cNvSpPr txBox="1"/>
            <p:nvPr/>
          </p:nvSpPr>
          <p:spPr>
            <a:xfrm>
              <a:off x="4353191" y="735955"/>
              <a:ext cx="1124026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칵테일 이야기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2A81D7-2560-47C2-87F3-7D7C2DC542C6}"/>
                </a:ext>
              </a:extLst>
            </p:cNvPr>
            <p:cNvSpPr txBox="1"/>
            <p:nvPr/>
          </p:nvSpPr>
          <p:spPr>
            <a:xfrm>
              <a:off x="5834618" y="735955"/>
              <a:ext cx="772969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커뮤니티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3E84F6F-B095-4D33-B07B-C35E2866C378}"/>
                </a:ext>
              </a:extLst>
            </p:cNvPr>
            <p:cNvSpPr txBox="1"/>
            <p:nvPr/>
          </p:nvSpPr>
          <p:spPr>
            <a:xfrm>
              <a:off x="6964988" y="735955"/>
              <a:ext cx="76976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고객센터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BF29FB-9CEA-433D-865F-6E110D983329}"/>
              </a:ext>
            </a:extLst>
          </p:cNvPr>
          <p:cNvGrpSpPr/>
          <p:nvPr/>
        </p:nvGrpSpPr>
        <p:grpSpPr>
          <a:xfrm>
            <a:off x="10076596" y="3497803"/>
            <a:ext cx="335718" cy="335719"/>
            <a:chOff x="10076596" y="3497803"/>
            <a:chExt cx="335718" cy="33571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4988EF2-62E8-4F94-B4BF-006EC7E6BE94}"/>
                </a:ext>
              </a:extLst>
            </p:cNvPr>
            <p:cNvSpPr/>
            <p:nvPr/>
          </p:nvSpPr>
          <p:spPr>
            <a:xfrm>
              <a:off x="10076596" y="3497803"/>
              <a:ext cx="335718" cy="335718"/>
            </a:xfrm>
            <a:prstGeom prst="ellipse">
              <a:avLst/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99DE7B8-4DEB-46E8-8986-7B3A410931A1}"/>
                </a:ext>
              </a:extLst>
            </p:cNvPr>
            <p:cNvGrpSpPr/>
            <p:nvPr/>
          </p:nvGrpSpPr>
          <p:grpSpPr>
            <a:xfrm>
              <a:off x="10124729" y="3565651"/>
              <a:ext cx="239452" cy="267871"/>
              <a:chOff x="9945583" y="3562423"/>
              <a:chExt cx="239452" cy="26787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BFA1A19-C7B2-453B-A813-23F67F3AE581}"/>
                  </a:ext>
                </a:extLst>
              </p:cNvPr>
              <p:cNvSpPr/>
              <p:nvPr/>
            </p:nvSpPr>
            <p:spPr>
              <a:xfrm>
                <a:off x="9993871" y="3562423"/>
                <a:ext cx="142875" cy="1428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0038CB84-BA2C-4381-BD43-BD221F4553D4}"/>
                  </a:ext>
                </a:extLst>
              </p:cNvPr>
              <p:cNvSpPr/>
              <p:nvPr/>
            </p:nvSpPr>
            <p:spPr>
              <a:xfrm>
                <a:off x="9945583" y="3697361"/>
                <a:ext cx="239452" cy="132933"/>
              </a:xfrm>
              <a:custGeom>
                <a:avLst/>
                <a:gdLst>
                  <a:gd name="connsiteX0" fmla="*/ 119726 w 239452"/>
                  <a:gd name="connsiteY0" fmla="*/ 0 h 132933"/>
                  <a:gd name="connsiteX1" fmla="*/ 238781 w 239452"/>
                  <a:gd name="connsiteY1" fmla="*/ 78915 h 132933"/>
                  <a:gd name="connsiteX2" fmla="*/ 239452 w 239452"/>
                  <a:gd name="connsiteY2" fmla="*/ 82237 h 132933"/>
                  <a:gd name="connsiteX3" fmla="*/ 238419 w 239452"/>
                  <a:gd name="connsiteY3" fmla="*/ 83768 h 132933"/>
                  <a:gd name="connsiteX4" fmla="*/ 119725 w 239452"/>
                  <a:gd name="connsiteY4" fmla="*/ 132933 h 132933"/>
                  <a:gd name="connsiteX5" fmla="*/ 1031 w 239452"/>
                  <a:gd name="connsiteY5" fmla="*/ 83768 h 132933"/>
                  <a:gd name="connsiteX6" fmla="*/ 0 w 239452"/>
                  <a:gd name="connsiteY6" fmla="*/ 82239 h 132933"/>
                  <a:gd name="connsiteX7" fmla="*/ 671 w 239452"/>
                  <a:gd name="connsiteY7" fmla="*/ 78915 h 132933"/>
                  <a:gd name="connsiteX8" fmla="*/ 119726 w 239452"/>
                  <a:gd name="connsiteY8" fmla="*/ 0 h 13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452" h="132933">
                    <a:moveTo>
                      <a:pt x="119726" y="0"/>
                    </a:moveTo>
                    <a:cubicBezTo>
                      <a:pt x="173246" y="0"/>
                      <a:pt x="219166" y="32540"/>
                      <a:pt x="238781" y="78915"/>
                    </a:cubicBezTo>
                    <a:lnTo>
                      <a:pt x="239452" y="82237"/>
                    </a:lnTo>
                    <a:lnTo>
                      <a:pt x="238419" y="83768"/>
                    </a:lnTo>
                    <a:cubicBezTo>
                      <a:pt x="208043" y="114145"/>
                      <a:pt x="166078" y="132933"/>
                      <a:pt x="119725" y="132933"/>
                    </a:cubicBezTo>
                    <a:cubicBezTo>
                      <a:pt x="73372" y="132933"/>
                      <a:pt x="31407" y="114145"/>
                      <a:pt x="1031" y="83768"/>
                    </a:cubicBezTo>
                    <a:lnTo>
                      <a:pt x="0" y="82239"/>
                    </a:lnTo>
                    <a:lnTo>
                      <a:pt x="671" y="78915"/>
                    </a:lnTo>
                    <a:cubicBezTo>
                      <a:pt x="20286" y="32540"/>
                      <a:pt x="66206" y="0"/>
                      <a:pt x="1197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058DC80-2CA2-4D91-B87E-D5415D4B98C0}"/>
              </a:ext>
            </a:extLst>
          </p:cNvPr>
          <p:cNvSpPr/>
          <p:nvPr/>
        </p:nvSpPr>
        <p:spPr>
          <a:xfrm rot="5400000">
            <a:off x="5936884" y="-948968"/>
            <a:ext cx="335719" cy="10299972"/>
          </a:xfrm>
          <a:prstGeom prst="roundRect">
            <a:avLst>
              <a:gd name="adj" fmla="val 41341"/>
            </a:avLst>
          </a:prstGeom>
          <a:solidFill>
            <a:schemeClr val="bg1"/>
          </a:solidFill>
          <a:ln>
            <a:noFill/>
          </a:ln>
          <a:effectLst>
            <a:innerShdw blurRad="381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289883-DDEE-4875-9434-A812A43AD3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50" y="4099334"/>
            <a:ext cx="203368" cy="203368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BB4A60E-D0E4-4D7B-BB0F-C8F55470F962}"/>
              </a:ext>
            </a:extLst>
          </p:cNvPr>
          <p:cNvSpPr txBox="1"/>
          <p:nvPr/>
        </p:nvSpPr>
        <p:spPr>
          <a:xfrm>
            <a:off x="1352085" y="4056870"/>
            <a:ext cx="2743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칵테일 이름</a:t>
            </a:r>
            <a:r>
              <a:rPr lang="en-US" altLang="ko-KR" sz="12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 </a:t>
            </a:r>
            <a:r>
              <a:rPr lang="ko-KR" altLang="en-US" sz="12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또는 재료를 검색하세요 </a:t>
            </a:r>
            <a:r>
              <a:rPr lang="en-US" altLang="ko-KR" sz="12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!</a:t>
            </a:r>
            <a:endParaRPr lang="ko-KR" altLang="en-US" sz="12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CA20CF-A4BA-4753-8831-E04211130AB2}"/>
              </a:ext>
            </a:extLst>
          </p:cNvPr>
          <p:cNvGrpSpPr/>
          <p:nvPr/>
        </p:nvGrpSpPr>
        <p:grpSpPr>
          <a:xfrm>
            <a:off x="1993148" y="4740327"/>
            <a:ext cx="1166107" cy="1579511"/>
            <a:chOff x="2280641" y="4740327"/>
            <a:chExt cx="1166107" cy="1579511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8ACEC47F-91E9-45E9-9428-FBB84CF701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0641" y="4740327"/>
              <a:ext cx="1166107" cy="1579511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3D37-8BD5-48BD-8BDD-3C0AB1755D4B}"/>
                </a:ext>
              </a:extLst>
            </p:cNvPr>
            <p:cNvSpPr txBox="1"/>
            <p:nvPr/>
          </p:nvSpPr>
          <p:spPr>
            <a:xfrm>
              <a:off x="2280641" y="5790200"/>
              <a:ext cx="11661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 algn="ctr"/>
              <a:r>
                <a:rPr lang="ko-KR" altLang="en-US" sz="7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ExtraLight" panose="02000303000000020004" pitchFamily="50" charset="-127"/>
                </a:rPr>
                <a:t>꿀주</a:t>
              </a:r>
              <a:endParaRPr lang="en-US" altLang="ko-KR" sz="7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C449E91-5686-44C8-9E25-C857D097C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7" r="16927"/>
            <a:stretch/>
          </p:blipFill>
          <p:spPr bwMode="auto">
            <a:xfrm>
              <a:off x="2381594" y="4846440"/>
              <a:ext cx="964200" cy="964200"/>
            </a:xfrm>
            <a:prstGeom prst="roundRect">
              <a:avLst>
                <a:gd name="adj" fmla="val 876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A4EAAEDC-7E8C-4D4A-8F84-F48C6D9AC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594" y="6150360"/>
              <a:ext cx="390606" cy="86099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  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소주베이스</a:t>
              </a:r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891CF32E-159D-4CB2-A2C1-87964CC9E5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2430" y="6150360"/>
              <a:ext cx="321268" cy="86099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  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재료 </a:t>
              </a:r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개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B78A0E-84E0-4793-A873-937305281AA7}"/>
                </a:ext>
              </a:extLst>
            </p:cNvPr>
            <p:cNvSpPr txBox="1"/>
            <p:nvPr/>
          </p:nvSpPr>
          <p:spPr>
            <a:xfrm>
              <a:off x="2280641" y="5916753"/>
              <a:ext cx="11661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975" algn="ctr"/>
              <a:r>
                <a:rPr lang="ko-KR" altLang="en-US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소주와 맥주를 섞은 술 중 하나</a:t>
              </a:r>
              <a:r>
                <a:rPr lang="en-US" altLang="ko-KR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  <a:p>
              <a:pPr indent="-180975" algn="ctr"/>
              <a:r>
                <a:rPr lang="ko-KR" altLang="en-US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간단한 재료로 더 맛있는 술을 즐길 수 있다</a:t>
              </a:r>
              <a:r>
                <a:rPr lang="en-US" altLang="ko-KR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6CCF75-03CD-4111-ABBE-AB4772A49966}"/>
              </a:ext>
            </a:extLst>
          </p:cNvPr>
          <p:cNvGrpSpPr/>
          <p:nvPr/>
        </p:nvGrpSpPr>
        <p:grpSpPr>
          <a:xfrm>
            <a:off x="3722483" y="4740327"/>
            <a:ext cx="1166107" cy="1579511"/>
            <a:chOff x="3901166" y="4740327"/>
            <a:chExt cx="1166107" cy="1579511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A48D805B-38DB-4B96-BCD8-8FA6BB689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1166" y="4740327"/>
              <a:ext cx="1166107" cy="1579511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8E0FA9C-6555-4574-AB65-EF4FF2BCA531}"/>
                </a:ext>
              </a:extLst>
            </p:cNvPr>
            <p:cNvSpPr txBox="1"/>
            <p:nvPr/>
          </p:nvSpPr>
          <p:spPr>
            <a:xfrm>
              <a:off x="3901166" y="5790200"/>
              <a:ext cx="11661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 algn="ctr"/>
              <a:r>
                <a:rPr lang="ko-KR" altLang="en-US" sz="7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ExtraLight" panose="02000303000000020004" pitchFamily="50" charset="-127"/>
                </a:rPr>
                <a:t>섹스온더비치</a:t>
              </a:r>
              <a:endParaRPr lang="en-US" altLang="ko-KR" sz="7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3332FAE8-F271-46E6-9409-A2CCF3812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2119" y="6150360"/>
              <a:ext cx="390606" cy="86099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  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보드카베이스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BC8054E9-D22A-4831-B53D-B6C153A8C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32955" y="6150360"/>
              <a:ext cx="321268" cy="86099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  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재료 </a:t>
              </a:r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6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개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1FCF2E5-AC6C-44FC-969A-4C150CF79AC1}"/>
                </a:ext>
              </a:extLst>
            </p:cNvPr>
            <p:cNvSpPr txBox="1"/>
            <p:nvPr/>
          </p:nvSpPr>
          <p:spPr>
            <a:xfrm>
              <a:off x="3901166" y="5916753"/>
              <a:ext cx="11661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975" algn="ctr"/>
              <a:r>
                <a:rPr lang="ko-KR" altLang="en-US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인기있는 칵테일로 다양한 변형이 있습니다</a:t>
              </a:r>
              <a:r>
                <a:rPr lang="en-US" altLang="ko-KR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  <a:p>
              <a:pPr indent="-180975" algn="ctr"/>
              <a:r>
                <a:rPr lang="ko-KR" altLang="en-US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모던 섹스 온 더 비치에는 오렌지 주스 대신</a:t>
              </a:r>
              <a:r>
                <a:rPr lang="en-US" altLang="ko-KR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…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9694499-3693-4E8B-8F05-69A562424D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88" b="12488"/>
            <a:stretch/>
          </p:blipFill>
          <p:spPr bwMode="auto">
            <a:xfrm>
              <a:off x="4010000" y="4846440"/>
              <a:ext cx="964201" cy="964201"/>
            </a:xfrm>
            <a:prstGeom prst="roundRect">
              <a:avLst>
                <a:gd name="adj" fmla="val 802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BA372D-2B06-4FFF-BC7B-123B8A96D838}"/>
              </a:ext>
            </a:extLst>
          </p:cNvPr>
          <p:cNvGrpSpPr/>
          <p:nvPr/>
        </p:nvGrpSpPr>
        <p:grpSpPr>
          <a:xfrm>
            <a:off x="5451818" y="4740327"/>
            <a:ext cx="1166107" cy="1579511"/>
            <a:chOff x="5521691" y="4740327"/>
            <a:chExt cx="1166107" cy="1579511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37AAC636-63BE-40C1-9394-72D72CD170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1691" y="4740327"/>
              <a:ext cx="1166107" cy="1579511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4202846-B1AA-424E-B526-A743B69AC791}"/>
                </a:ext>
              </a:extLst>
            </p:cNvPr>
            <p:cNvSpPr txBox="1"/>
            <p:nvPr/>
          </p:nvSpPr>
          <p:spPr>
            <a:xfrm>
              <a:off x="5521691" y="5790200"/>
              <a:ext cx="11661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 algn="ctr"/>
              <a:r>
                <a:rPr lang="ko-KR" altLang="en-US" sz="7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ExtraLight" panose="02000303000000020004" pitchFamily="50" charset="-127"/>
                </a:rPr>
                <a:t>샹그리아</a:t>
              </a:r>
              <a:endParaRPr lang="en-US" altLang="ko-KR" sz="7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44A4A356-FAB2-425A-9FA5-6C0B33642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2643" y="6150360"/>
              <a:ext cx="451925" cy="86099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  </a:t>
              </a:r>
              <a:r>
                <a:rPr lang="ko-KR" altLang="en-US" sz="400" dirty="0" err="1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레드아웃베이스</a:t>
              </a:r>
              <a:endParaRPr lang="ko-KR" altLang="en-US" sz="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C09B3373-DF9D-4140-9FE2-0793569862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4743" y="6150360"/>
              <a:ext cx="321268" cy="86099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  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재료 </a:t>
              </a:r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개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EE9FBD1-4043-4822-8C1B-D6EFBC15F5DF}"/>
                </a:ext>
              </a:extLst>
            </p:cNvPr>
            <p:cNvSpPr txBox="1"/>
            <p:nvPr/>
          </p:nvSpPr>
          <p:spPr>
            <a:xfrm>
              <a:off x="5521691" y="5916753"/>
              <a:ext cx="11661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975" algn="ctr"/>
              <a:r>
                <a:rPr lang="ko-KR" altLang="en-US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와인에 여러가지 과일을 넣어 마시는</a:t>
              </a:r>
              <a:endParaRPr lang="en-US" altLang="ko-KR" sz="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indent="-180975" algn="ctr"/>
              <a:r>
                <a:rPr lang="ko-KR" altLang="en-US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스페인의 대중적인 술입니다</a:t>
              </a:r>
              <a:r>
                <a:rPr lang="en-US" altLang="ko-KR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E3CEE412-E379-4EF5-BC09-E230A5DB8A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3" r="16703"/>
            <a:stretch/>
          </p:blipFill>
          <p:spPr bwMode="auto">
            <a:xfrm>
              <a:off x="5622451" y="4843337"/>
              <a:ext cx="964586" cy="964586"/>
            </a:xfrm>
            <a:prstGeom prst="roundRect">
              <a:avLst>
                <a:gd name="adj" fmla="val 901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53639B6-5DFC-446F-8F5E-EAF8FE9949C3}"/>
              </a:ext>
            </a:extLst>
          </p:cNvPr>
          <p:cNvGrpSpPr/>
          <p:nvPr/>
        </p:nvGrpSpPr>
        <p:grpSpPr>
          <a:xfrm>
            <a:off x="7181153" y="4740327"/>
            <a:ext cx="1166107" cy="1579511"/>
            <a:chOff x="7142216" y="4740327"/>
            <a:chExt cx="1166107" cy="1579511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AC1C51D2-3111-4096-92AE-1D86855DD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2216" y="4740327"/>
              <a:ext cx="1166107" cy="1579511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006BF5E-B552-424D-B462-A09117553618}"/>
                </a:ext>
              </a:extLst>
            </p:cNvPr>
            <p:cNvSpPr txBox="1"/>
            <p:nvPr/>
          </p:nvSpPr>
          <p:spPr>
            <a:xfrm>
              <a:off x="7142216" y="5790200"/>
              <a:ext cx="11661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 algn="ctr"/>
              <a:r>
                <a:rPr lang="ko-KR" altLang="en-US" sz="7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ExtraLight" panose="02000303000000020004" pitchFamily="50" charset="-127"/>
                </a:rPr>
                <a:t>하이볼</a:t>
              </a:r>
              <a:endParaRPr lang="en-US" altLang="ko-KR" sz="7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CE76F1C2-C2A3-4F2F-B283-6EF2C7E151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3169" y="6150360"/>
              <a:ext cx="390606" cy="86099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  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위스키베이스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AE3488E8-A96F-487C-A98A-89D99EA47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4005" y="6150360"/>
              <a:ext cx="321268" cy="86099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  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재료 </a:t>
              </a:r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개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951E4CD-3E35-4194-AC5D-CD7FFF74848D}"/>
                </a:ext>
              </a:extLst>
            </p:cNvPr>
            <p:cNvSpPr txBox="1"/>
            <p:nvPr/>
          </p:nvSpPr>
          <p:spPr>
            <a:xfrm>
              <a:off x="7142216" y="5916753"/>
              <a:ext cx="11661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975" algn="ctr"/>
              <a:r>
                <a:rPr lang="ko-KR" altLang="en-US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위스키로 간단하게 만드는 최고의 인기 칵테일입니다</a:t>
              </a:r>
              <a:r>
                <a:rPr lang="en-US" altLang="ko-KR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E6D9DEB6-0B04-4E60-A95A-3C3FACFD2F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9" r="22283"/>
            <a:stretch/>
          </p:blipFill>
          <p:spPr bwMode="auto">
            <a:xfrm>
              <a:off x="7243169" y="4843337"/>
              <a:ext cx="964200" cy="964200"/>
            </a:xfrm>
            <a:prstGeom prst="roundRect">
              <a:avLst>
                <a:gd name="adj" fmla="val 7035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BF8BD7-158B-4A53-9B4C-9751FD91880F}"/>
              </a:ext>
            </a:extLst>
          </p:cNvPr>
          <p:cNvGrpSpPr/>
          <p:nvPr/>
        </p:nvGrpSpPr>
        <p:grpSpPr>
          <a:xfrm>
            <a:off x="8910489" y="4740327"/>
            <a:ext cx="1166107" cy="1579511"/>
            <a:chOff x="8762741" y="4740327"/>
            <a:chExt cx="1166107" cy="1579511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06C4940F-EDF2-4636-B150-DD243C81A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2741" y="4740327"/>
              <a:ext cx="1166107" cy="1579511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5931DD9-FE63-4D45-84EB-32B5C888DD6B}"/>
                </a:ext>
              </a:extLst>
            </p:cNvPr>
            <p:cNvSpPr txBox="1"/>
            <p:nvPr/>
          </p:nvSpPr>
          <p:spPr>
            <a:xfrm>
              <a:off x="8762741" y="5790200"/>
              <a:ext cx="11661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 algn="ctr"/>
              <a:r>
                <a:rPr lang="ko-KR" altLang="en-US" sz="7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ExtraLight" panose="02000303000000020004" pitchFamily="50" charset="-127"/>
                </a:rPr>
                <a:t>김렛</a:t>
              </a:r>
              <a:endParaRPr lang="en-US" altLang="ko-KR" sz="7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92856EF0-76E0-40EC-9F8A-65CEDCEB8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3694" y="6150360"/>
              <a:ext cx="390606" cy="86099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  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소주베이스</a:t>
              </a:r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58A6333E-418F-47CD-BBF9-BB84075EA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4530" y="6150360"/>
              <a:ext cx="321268" cy="86099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  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재료 </a:t>
              </a:r>
              <a:r>
                <a:rPr lang="en-US" altLang="ko-KR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r>
                <a:rPr lang="ko-KR" altLang="en-US" sz="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개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452B5C9-E18E-4361-B412-BA92ED0B02EC}"/>
                </a:ext>
              </a:extLst>
            </p:cNvPr>
            <p:cNvSpPr txBox="1"/>
            <p:nvPr/>
          </p:nvSpPr>
          <p:spPr>
            <a:xfrm>
              <a:off x="8762741" y="5916753"/>
              <a:ext cx="11661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975" algn="ctr"/>
              <a:r>
                <a:rPr lang="ko-KR" altLang="en-US" sz="4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목공용</a:t>
              </a:r>
              <a:r>
                <a:rPr lang="ko-KR" altLang="en-US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송곳이라는 이름은 송곳같이 날카롭게</a:t>
              </a:r>
              <a:endParaRPr lang="en-US" altLang="ko-KR" sz="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indent="-180975" algn="ctr"/>
              <a:r>
                <a:rPr lang="en-US" altLang="ko-KR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찌르는 맛 때문에 붙여졌습니다</a:t>
              </a:r>
              <a:r>
                <a:rPr lang="en-US" altLang="ko-KR" sz="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 </a:t>
              </a:r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6CFBC1A9-F160-4F0A-AE4C-275F6FFDC5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67" b="16667"/>
            <a:stretch/>
          </p:blipFill>
          <p:spPr bwMode="auto">
            <a:xfrm>
              <a:off x="8863694" y="4846440"/>
              <a:ext cx="964200" cy="964200"/>
            </a:xfrm>
            <a:prstGeom prst="roundRect">
              <a:avLst>
                <a:gd name="adj" fmla="val 876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618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5293583C-AE58-4A90-83F8-93B031D706D0}"/>
              </a:ext>
            </a:extLst>
          </p:cNvPr>
          <p:cNvSpPr/>
          <p:nvPr/>
        </p:nvSpPr>
        <p:spPr>
          <a:xfrm>
            <a:off x="627089" y="2994367"/>
            <a:ext cx="10955311" cy="3528625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BA12CC4B-6B5F-473A-A9E0-9A61863A971E}"/>
              </a:ext>
            </a:extLst>
          </p:cNvPr>
          <p:cNvSpPr/>
          <p:nvPr/>
        </p:nvSpPr>
        <p:spPr>
          <a:xfrm>
            <a:off x="627089" y="2994367"/>
            <a:ext cx="10955311" cy="2511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1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1CD92CF-47DB-4401-A753-E4D47735F6B7}"/>
              </a:ext>
            </a:extLst>
          </p:cNvPr>
          <p:cNvCxnSpPr/>
          <p:nvPr/>
        </p:nvCxnSpPr>
        <p:spPr>
          <a:xfrm>
            <a:off x="2077082" y="3048399"/>
            <a:ext cx="0" cy="1645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AE337E-1B5E-40C8-8CC6-A10F69207CFA}"/>
              </a:ext>
            </a:extLst>
          </p:cNvPr>
          <p:cNvGrpSpPr/>
          <p:nvPr/>
        </p:nvGrpSpPr>
        <p:grpSpPr>
          <a:xfrm>
            <a:off x="10857480" y="3073077"/>
            <a:ext cx="588307" cy="114160"/>
            <a:chOff x="11225212" y="248920"/>
            <a:chExt cx="635793" cy="123374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92A8433-6BC0-4B39-BCE6-2B90058C8D2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3E4DD28-1A6A-44CC-AA19-F1DB1C7E7E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3AEB242-7BC9-430A-A7B2-1A0CB40E15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02257EF-876F-4ACA-B8A0-9DC5CED09F8D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B1F5BB8-A0F1-45BF-94B9-F5B1E389C19D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9B854C9-01FF-472E-A191-083CAF7EF95C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62CE8CE-5E1C-475C-BE8E-0767506040CA}"/>
              </a:ext>
            </a:extLst>
          </p:cNvPr>
          <p:cNvSpPr/>
          <p:nvPr/>
        </p:nvSpPr>
        <p:spPr>
          <a:xfrm>
            <a:off x="10493126" y="3497802"/>
            <a:ext cx="727040" cy="3357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마이페이지</a:t>
            </a:r>
          </a:p>
        </p:txBody>
      </p:sp>
      <p:pic>
        <p:nvPicPr>
          <p:cNvPr id="45" name="그림 44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3C7EF03D-1AEC-48ED-B68A-85F2C7D39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5" y="3469150"/>
            <a:ext cx="1011955" cy="386567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37A16F39-5D5C-4A7E-875D-EF8985709B4F}"/>
              </a:ext>
            </a:extLst>
          </p:cNvPr>
          <p:cNvGrpSpPr/>
          <p:nvPr/>
        </p:nvGrpSpPr>
        <p:grpSpPr>
          <a:xfrm>
            <a:off x="2385376" y="3520038"/>
            <a:ext cx="5235726" cy="284791"/>
            <a:chOff x="2076421" y="735955"/>
            <a:chExt cx="5658330" cy="3077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82D1E0-F817-4E6E-BE30-4A96FCB20532}"/>
                </a:ext>
              </a:extLst>
            </p:cNvPr>
            <p:cNvSpPr txBox="1"/>
            <p:nvPr/>
          </p:nvSpPr>
          <p:spPr>
            <a:xfrm>
              <a:off x="2076421" y="735955"/>
              <a:ext cx="787396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맞춤추천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FE3361-F36C-4E43-9149-276924B9DA64}"/>
                </a:ext>
              </a:extLst>
            </p:cNvPr>
            <p:cNvSpPr txBox="1"/>
            <p:nvPr/>
          </p:nvSpPr>
          <p:spPr>
            <a:xfrm>
              <a:off x="3221218" y="735955"/>
              <a:ext cx="77457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전체메뉴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18BB29-6B83-454F-B57C-B7F122C4551A}"/>
                </a:ext>
              </a:extLst>
            </p:cNvPr>
            <p:cNvSpPr txBox="1"/>
            <p:nvPr/>
          </p:nvSpPr>
          <p:spPr>
            <a:xfrm>
              <a:off x="4353191" y="735955"/>
              <a:ext cx="1124026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칵테일 이야기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0EE8C4-6E89-4A01-BF93-1186B1F0EB26}"/>
                </a:ext>
              </a:extLst>
            </p:cNvPr>
            <p:cNvSpPr txBox="1"/>
            <p:nvPr/>
          </p:nvSpPr>
          <p:spPr>
            <a:xfrm>
              <a:off x="5834618" y="735955"/>
              <a:ext cx="772969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커뮤니티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EF27E32-2CF3-4891-AABF-AB29BDA0AF2A}"/>
                </a:ext>
              </a:extLst>
            </p:cNvPr>
            <p:cNvSpPr txBox="1"/>
            <p:nvPr/>
          </p:nvSpPr>
          <p:spPr>
            <a:xfrm>
              <a:off x="6964988" y="735955"/>
              <a:ext cx="76976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고객센터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31178F8-5225-428C-BAB0-91AEEC583478}"/>
              </a:ext>
            </a:extLst>
          </p:cNvPr>
          <p:cNvGrpSpPr/>
          <p:nvPr/>
        </p:nvGrpSpPr>
        <p:grpSpPr>
          <a:xfrm>
            <a:off x="10076596" y="3497803"/>
            <a:ext cx="335718" cy="335719"/>
            <a:chOff x="10076596" y="3497803"/>
            <a:chExt cx="335718" cy="33571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5F1AEA6-6681-4E70-86B1-8035DADF499C}"/>
                </a:ext>
              </a:extLst>
            </p:cNvPr>
            <p:cNvSpPr/>
            <p:nvPr/>
          </p:nvSpPr>
          <p:spPr>
            <a:xfrm>
              <a:off x="10076596" y="3497803"/>
              <a:ext cx="335718" cy="335718"/>
            </a:xfrm>
            <a:prstGeom prst="ellipse">
              <a:avLst/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7764BD5-1FFF-4E9F-A2D5-F74726F5D425}"/>
                </a:ext>
              </a:extLst>
            </p:cNvPr>
            <p:cNvGrpSpPr/>
            <p:nvPr/>
          </p:nvGrpSpPr>
          <p:grpSpPr>
            <a:xfrm>
              <a:off x="10124729" y="3565651"/>
              <a:ext cx="239452" cy="267871"/>
              <a:chOff x="9945583" y="3562423"/>
              <a:chExt cx="239452" cy="267871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1FDE705-E24A-46E6-B61B-503F89FBCCC0}"/>
                  </a:ext>
                </a:extLst>
              </p:cNvPr>
              <p:cNvSpPr/>
              <p:nvPr/>
            </p:nvSpPr>
            <p:spPr>
              <a:xfrm>
                <a:off x="9993871" y="3562423"/>
                <a:ext cx="142875" cy="1428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CB685D10-B4AB-47E3-9AA3-4CF2AE9865BB}"/>
                  </a:ext>
                </a:extLst>
              </p:cNvPr>
              <p:cNvSpPr/>
              <p:nvPr/>
            </p:nvSpPr>
            <p:spPr>
              <a:xfrm>
                <a:off x="9945583" y="3697361"/>
                <a:ext cx="239452" cy="132933"/>
              </a:xfrm>
              <a:custGeom>
                <a:avLst/>
                <a:gdLst>
                  <a:gd name="connsiteX0" fmla="*/ 119726 w 239452"/>
                  <a:gd name="connsiteY0" fmla="*/ 0 h 132933"/>
                  <a:gd name="connsiteX1" fmla="*/ 238781 w 239452"/>
                  <a:gd name="connsiteY1" fmla="*/ 78915 h 132933"/>
                  <a:gd name="connsiteX2" fmla="*/ 239452 w 239452"/>
                  <a:gd name="connsiteY2" fmla="*/ 82237 h 132933"/>
                  <a:gd name="connsiteX3" fmla="*/ 238419 w 239452"/>
                  <a:gd name="connsiteY3" fmla="*/ 83768 h 132933"/>
                  <a:gd name="connsiteX4" fmla="*/ 119725 w 239452"/>
                  <a:gd name="connsiteY4" fmla="*/ 132933 h 132933"/>
                  <a:gd name="connsiteX5" fmla="*/ 1031 w 239452"/>
                  <a:gd name="connsiteY5" fmla="*/ 83768 h 132933"/>
                  <a:gd name="connsiteX6" fmla="*/ 0 w 239452"/>
                  <a:gd name="connsiteY6" fmla="*/ 82239 h 132933"/>
                  <a:gd name="connsiteX7" fmla="*/ 671 w 239452"/>
                  <a:gd name="connsiteY7" fmla="*/ 78915 h 132933"/>
                  <a:gd name="connsiteX8" fmla="*/ 119726 w 239452"/>
                  <a:gd name="connsiteY8" fmla="*/ 0 h 13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452" h="132933">
                    <a:moveTo>
                      <a:pt x="119726" y="0"/>
                    </a:moveTo>
                    <a:cubicBezTo>
                      <a:pt x="173246" y="0"/>
                      <a:pt x="219166" y="32540"/>
                      <a:pt x="238781" y="78915"/>
                    </a:cubicBezTo>
                    <a:lnTo>
                      <a:pt x="239452" y="82237"/>
                    </a:lnTo>
                    <a:lnTo>
                      <a:pt x="238419" y="83768"/>
                    </a:lnTo>
                    <a:cubicBezTo>
                      <a:pt x="208043" y="114145"/>
                      <a:pt x="166078" y="132933"/>
                      <a:pt x="119725" y="132933"/>
                    </a:cubicBezTo>
                    <a:cubicBezTo>
                      <a:pt x="73372" y="132933"/>
                      <a:pt x="31407" y="114145"/>
                      <a:pt x="1031" y="83768"/>
                    </a:cubicBezTo>
                    <a:lnTo>
                      <a:pt x="0" y="82239"/>
                    </a:lnTo>
                    <a:lnTo>
                      <a:pt x="671" y="78915"/>
                    </a:lnTo>
                    <a:cubicBezTo>
                      <a:pt x="20286" y="32540"/>
                      <a:pt x="66206" y="0"/>
                      <a:pt x="1197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178554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제안내용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76DFC66-58AF-7FD9-FAA2-930B3324D19D}"/>
              </a:ext>
            </a:extLst>
          </p:cNvPr>
          <p:cNvSpPr/>
          <p:nvPr/>
        </p:nvSpPr>
        <p:spPr>
          <a:xfrm rot="5400000">
            <a:off x="5906274" y="-3961626"/>
            <a:ext cx="1451044" cy="12009413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0D6A859-6BFA-A8D1-58E7-726E269C2F60}"/>
              </a:ext>
            </a:extLst>
          </p:cNvPr>
          <p:cNvGrpSpPr/>
          <p:nvPr/>
        </p:nvGrpSpPr>
        <p:grpSpPr>
          <a:xfrm>
            <a:off x="2077082" y="1458305"/>
            <a:ext cx="9850458" cy="892552"/>
            <a:chOff x="2341542" y="1461749"/>
            <a:chExt cx="9850458" cy="8925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D2B5F3-C494-7BD8-EA7D-A6D93A1BF58A}"/>
                </a:ext>
              </a:extLst>
            </p:cNvPr>
            <p:cNvSpPr txBox="1"/>
            <p:nvPr/>
          </p:nvSpPr>
          <p:spPr>
            <a:xfrm>
              <a:off x="2341542" y="1461749"/>
              <a:ext cx="2592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/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ExtraLight" panose="02000303000000020004" pitchFamily="50" charset="-127"/>
                </a:rPr>
                <a:t>커뮤니티 서비스</a:t>
              </a:r>
              <a:endPara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BDB978A-03C7-67C3-F2BE-71F778110E2F}"/>
                </a:ext>
              </a:extLst>
            </p:cNvPr>
            <p:cNvSpPr txBox="1"/>
            <p:nvPr/>
          </p:nvSpPr>
          <p:spPr>
            <a:xfrm>
              <a:off x="2341542" y="1769526"/>
              <a:ext cx="98504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indent="-179388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칵테일에 관심있는</a:t>
              </a:r>
              <a:r>
                <a:rPr lang="en-US" altLang="ko-KR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즐기는 사용자들이 서로 즐길 수 있는 커뮤니티 제공</a:t>
              </a:r>
              <a:endParaRPr lang="en-US" altLang="ko-KR" sz="16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79388" indent="-179388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자신만의 칵테일 레시피를 서로 공유할 수 있는 커뮤니티 제공</a:t>
              </a:r>
              <a:endParaRPr lang="en-US" altLang="ko-KR" sz="16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0C6F9-CA91-44B4-93E6-6DADCFB848AE}"/>
              </a:ext>
            </a:extLst>
          </p:cNvPr>
          <p:cNvSpPr/>
          <p:nvPr/>
        </p:nvSpPr>
        <p:spPr>
          <a:xfrm>
            <a:off x="1105751" y="4191410"/>
            <a:ext cx="654470" cy="223621"/>
          </a:xfrm>
          <a:prstGeom prst="rect">
            <a:avLst/>
          </a:prstGeom>
          <a:solidFill>
            <a:srgbClr val="D18247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전체글</a:t>
            </a:r>
            <a:endParaRPr lang="ko-KR" altLang="en-US" sz="105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A41F9A6-046E-4240-940C-4C0ACC3C5E90}"/>
              </a:ext>
            </a:extLst>
          </p:cNvPr>
          <p:cNvSpPr/>
          <p:nvPr/>
        </p:nvSpPr>
        <p:spPr>
          <a:xfrm>
            <a:off x="1869866" y="4191410"/>
            <a:ext cx="654470" cy="2236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정보글</a:t>
            </a:r>
            <a:endParaRPr lang="ko-KR" altLang="en-US" sz="105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B5FD958-1799-42C2-BD8C-18DC00CEE007}"/>
              </a:ext>
            </a:extLst>
          </p:cNvPr>
          <p:cNvSpPr/>
          <p:nvPr/>
        </p:nvSpPr>
        <p:spPr>
          <a:xfrm>
            <a:off x="2633981" y="4191410"/>
            <a:ext cx="654470" cy="2236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자유글</a:t>
            </a:r>
            <a:endParaRPr lang="ko-KR" altLang="en-US" sz="105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0E89220-3816-412E-8413-BAEAA02CD6D2}"/>
              </a:ext>
            </a:extLst>
          </p:cNvPr>
          <p:cNvCxnSpPr>
            <a:cxnSpLocks/>
          </p:cNvCxnSpPr>
          <p:nvPr/>
        </p:nvCxnSpPr>
        <p:spPr>
          <a:xfrm>
            <a:off x="1064744" y="4479637"/>
            <a:ext cx="1008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6067305D-1AFF-46B1-906E-BF4A4E465393}"/>
              </a:ext>
            </a:extLst>
          </p:cNvPr>
          <p:cNvCxnSpPr>
            <a:cxnSpLocks/>
          </p:cNvCxnSpPr>
          <p:nvPr/>
        </p:nvCxnSpPr>
        <p:spPr>
          <a:xfrm>
            <a:off x="1064744" y="4758679"/>
            <a:ext cx="1008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BF7BA5C-BA7A-41D3-B415-B7BABB40F40F}"/>
              </a:ext>
            </a:extLst>
          </p:cNvPr>
          <p:cNvSpPr/>
          <p:nvPr/>
        </p:nvSpPr>
        <p:spPr>
          <a:xfrm>
            <a:off x="1245939" y="4505078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번호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CB0C894-DC90-4351-849F-B34394D618F8}"/>
              </a:ext>
            </a:extLst>
          </p:cNvPr>
          <p:cNvSpPr/>
          <p:nvPr/>
        </p:nvSpPr>
        <p:spPr>
          <a:xfrm>
            <a:off x="2005929" y="4505078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말머리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57268D1-523B-485F-B02B-6A163527E229}"/>
              </a:ext>
            </a:extLst>
          </p:cNvPr>
          <p:cNvSpPr/>
          <p:nvPr/>
        </p:nvSpPr>
        <p:spPr>
          <a:xfrm>
            <a:off x="2770044" y="4505078"/>
            <a:ext cx="5690466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제목</a:t>
            </a:r>
            <a:endParaRPr lang="ko-KR" altLang="en-US" sz="105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5B820AC-4149-42BD-9419-4E4EBF92214D}"/>
              </a:ext>
            </a:extLst>
          </p:cNvPr>
          <p:cNvSpPr/>
          <p:nvPr/>
        </p:nvSpPr>
        <p:spPr>
          <a:xfrm>
            <a:off x="8570930" y="4505078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작성자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986BEC8-306A-4A4F-86C7-45BFAD816BCD}"/>
              </a:ext>
            </a:extLst>
          </p:cNvPr>
          <p:cNvSpPr/>
          <p:nvPr/>
        </p:nvSpPr>
        <p:spPr>
          <a:xfrm>
            <a:off x="9335820" y="4505078"/>
            <a:ext cx="86344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게시날짜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DEABEEA-5FA3-419C-9C96-6F425269BCA7}"/>
              </a:ext>
            </a:extLst>
          </p:cNvPr>
          <p:cNvSpPr/>
          <p:nvPr/>
        </p:nvSpPr>
        <p:spPr>
          <a:xfrm>
            <a:off x="10309080" y="4505078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C58E319-131C-4C4A-95E7-72743F4CDC86}"/>
              </a:ext>
            </a:extLst>
          </p:cNvPr>
          <p:cNvSpPr/>
          <p:nvPr/>
        </p:nvSpPr>
        <p:spPr>
          <a:xfrm>
            <a:off x="1245939" y="4835689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930210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05946FB-91E4-487E-B40D-55883C9C73CB}"/>
              </a:ext>
            </a:extLst>
          </p:cNvPr>
          <p:cNvSpPr/>
          <p:nvPr/>
        </p:nvSpPr>
        <p:spPr>
          <a:xfrm>
            <a:off x="2005929" y="4835689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정보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86F36EC-B764-4C71-9EF6-0018A9D74E1C}"/>
              </a:ext>
            </a:extLst>
          </p:cNvPr>
          <p:cNvSpPr/>
          <p:nvPr/>
        </p:nvSpPr>
        <p:spPr>
          <a:xfrm>
            <a:off x="2770044" y="4835689"/>
            <a:ext cx="5690466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광주 칵테일 바 추천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0D90BA1-4538-456F-B946-D8F56056F2D7}"/>
              </a:ext>
            </a:extLst>
          </p:cNvPr>
          <p:cNvSpPr/>
          <p:nvPr/>
        </p:nvSpPr>
        <p:spPr>
          <a:xfrm>
            <a:off x="8570930" y="4835689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김군순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4CA5727-424C-4D25-A6F9-84AC10BF9F07}"/>
              </a:ext>
            </a:extLst>
          </p:cNvPr>
          <p:cNvSpPr/>
          <p:nvPr/>
        </p:nvSpPr>
        <p:spPr>
          <a:xfrm>
            <a:off x="9335820" y="4835689"/>
            <a:ext cx="86344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2023.09.03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CCFAA50-6C2A-4F84-A081-5E11F7137235}"/>
              </a:ext>
            </a:extLst>
          </p:cNvPr>
          <p:cNvSpPr/>
          <p:nvPr/>
        </p:nvSpPr>
        <p:spPr>
          <a:xfrm>
            <a:off x="10309080" y="4835689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210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EBFB32F-8DC9-4F5E-A39D-FF26995ADFCB}"/>
              </a:ext>
            </a:extLst>
          </p:cNvPr>
          <p:cNvSpPr/>
          <p:nvPr/>
        </p:nvSpPr>
        <p:spPr>
          <a:xfrm>
            <a:off x="1245939" y="5236918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930209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69E2F18-1F7B-48CC-B62A-2D4606B16691}"/>
              </a:ext>
            </a:extLst>
          </p:cNvPr>
          <p:cNvSpPr/>
          <p:nvPr/>
        </p:nvSpPr>
        <p:spPr>
          <a:xfrm>
            <a:off x="2005929" y="5236918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자유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78041B1-982D-4D47-BC30-2EC91664D62D}"/>
              </a:ext>
            </a:extLst>
          </p:cNvPr>
          <p:cNvSpPr/>
          <p:nvPr/>
        </p:nvSpPr>
        <p:spPr>
          <a:xfrm>
            <a:off x="2770044" y="5236918"/>
            <a:ext cx="5690466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오늘 달릴 칵테일 추천 </a:t>
            </a:r>
            <a:r>
              <a:rPr lang="ko-KR" altLang="en-US" sz="105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받음ㅇㅇ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1D6A324-B984-4A60-8CA6-83AEC8B51C5C}"/>
              </a:ext>
            </a:extLst>
          </p:cNvPr>
          <p:cNvSpPr/>
          <p:nvPr/>
        </p:nvSpPr>
        <p:spPr>
          <a:xfrm>
            <a:off x="8570930" y="5236918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한창헌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CD0C3D7-8E5C-41B7-A420-ECF9BBF95566}"/>
              </a:ext>
            </a:extLst>
          </p:cNvPr>
          <p:cNvSpPr/>
          <p:nvPr/>
        </p:nvSpPr>
        <p:spPr>
          <a:xfrm>
            <a:off x="9335820" y="5236918"/>
            <a:ext cx="86344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2023.09.02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8A4EC91-66D0-4898-922D-7D98BDBCDABC}"/>
              </a:ext>
            </a:extLst>
          </p:cNvPr>
          <p:cNvSpPr/>
          <p:nvPr/>
        </p:nvSpPr>
        <p:spPr>
          <a:xfrm>
            <a:off x="10309080" y="5236918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8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6E0C550-759F-4778-8481-3DED713D1E50}"/>
              </a:ext>
            </a:extLst>
          </p:cNvPr>
          <p:cNvSpPr/>
          <p:nvPr/>
        </p:nvSpPr>
        <p:spPr>
          <a:xfrm>
            <a:off x="1245939" y="5616644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930208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8F9FA9F-1596-4800-88A1-945280DCBB7D}"/>
              </a:ext>
            </a:extLst>
          </p:cNvPr>
          <p:cNvSpPr/>
          <p:nvPr/>
        </p:nvSpPr>
        <p:spPr>
          <a:xfrm>
            <a:off x="2005929" y="5616644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자유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C91C5C1-F189-4328-A749-733CF7A3809A}"/>
              </a:ext>
            </a:extLst>
          </p:cNvPr>
          <p:cNvSpPr/>
          <p:nvPr/>
        </p:nvSpPr>
        <p:spPr>
          <a:xfrm>
            <a:off x="2770044" y="5616644"/>
            <a:ext cx="5690466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칵테일 바 </a:t>
            </a:r>
            <a:r>
              <a:rPr lang="ko-KR" altLang="en-US" sz="105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가야지</a:t>
            </a:r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가야지</a:t>
            </a:r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~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6AC2757-6CDB-4856-AD99-21C8C0121068}"/>
              </a:ext>
            </a:extLst>
          </p:cNvPr>
          <p:cNvSpPr/>
          <p:nvPr/>
        </p:nvSpPr>
        <p:spPr>
          <a:xfrm>
            <a:off x="8570930" y="5616644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장채린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28D6AF0-6F39-4540-A1BC-E51E3E76A59A}"/>
              </a:ext>
            </a:extLst>
          </p:cNvPr>
          <p:cNvSpPr/>
          <p:nvPr/>
        </p:nvSpPr>
        <p:spPr>
          <a:xfrm>
            <a:off x="9335820" y="5616644"/>
            <a:ext cx="86344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2023.09.02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0F7C9F5-204E-4A38-BFF7-D0020E7F86E5}"/>
              </a:ext>
            </a:extLst>
          </p:cNvPr>
          <p:cNvSpPr/>
          <p:nvPr/>
        </p:nvSpPr>
        <p:spPr>
          <a:xfrm>
            <a:off x="10309080" y="5616644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7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82FB710-2D19-4651-8762-948B08C1506A}"/>
              </a:ext>
            </a:extLst>
          </p:cNvPr>
          <p:cNvSpPr/>
          <p:nvPr/>
        </p:nvSpPr>
        <p:spPr>
          <a:xfrm>
            <a:off x="1245939" y="6017873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930207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A62AA59-1679-4B02-AB90-12431ED72113}"/>
              </a:ext>
            </a:extLst>
          </p:cNvPr>
          <p:cNvSpPr/>
          <p:nvPr/>
        </p:nvSpPr>
        <p:spPr>
          <a:xfrm>
            <a:off x="2005929" y="6017873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정보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2D2C192-97C2-4E9B-80B4-5F9021DDA54C}"/>
              </a:ext>
            </a:extLst>
          </p:cNvPr>
          <p:cNvSpPr/>
          <p:nvPr/>
        </p:nvSpPr>
        <p:spPr>
          <a:xfrm>
            <a:off x="2770044" y="6017873"/>
            <a:ext cx="5690466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테슬라 레시피 알려준다 들어와라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82BC16D-12B9-4060-A867-C4D8E9E3A34A}"/>
              </a:ext>
            </a:extLst>
          </p:cNvPr>
          <p:cNvSpPr/>
          <p:nvPr/>
        </p:nvSpPr>
        <p:spPr>
          <a:xfrm>
            <a:off x="8570930" y="6017873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이대섭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91D5DCD-3E56-4AA7-BC26-75346F866147}"/>
              </a:ext>
            </a:extLst>
          </p:cNvPr>
          <p:cNvSpPr/>
          <p:nvPr/>
        </p:nvSpPr>
        <p:spPr>
          <a:xfrm>
            <a:off x="9335820" y="6017873"/>
            <a:ext cx="86344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2023.09.01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6C0F2C49-9607-4154-BC72-271843A790CA}"/>
              </a:ext>
            </a:extLst>
          </p:cNvPr>
          <p:cNvSpPr/>
          <p:nvPr/>
        </p:nvSpPr>
        <p:spPr>
          <a:xfrm>
            <a:off x="10309080" y="6017873"/>
            <a:ext cx="654470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136</a:t>
            </a:r>
            <a:endParaRPr lang="ko-KR" altLang="en-US" sz="105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3ADB33FD-38B8-4E02-A597-41539DEF4668}"/>
              </a:ext>
            </a:extLst>
          </p:cNvPr>
          <p:cNvGrpSpPr/>
          <p:nvPr/>
        </p:nvGrpSpPr>
        <p:grpSpPr>
          <a:xfrm>
            <a:off x="766132" y="1460027"/>
            <a:ext cx="1166107" cy="1166107"/>
            <a:chOff x="4774755" y="1667012"/>
            <a:chExt cx="2520000" cy="2520000"/>
          </a:xfrm>
        </p:grpSpPr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7B968928-1DF3-4E12-91B3-340B88D3C8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4755" y="1667012"/>
              <a:ext cx="2520000" cy="2520000"/>
            </a:xfrm>
            <a:prstGeom prst="roundRect">
              <a:avLst>
                <a:gd name="adj" fmla="val 9309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pic>
          <p:nvPicPr>
            <p:cNvPr id="216" name="그래픽 215">
              <a:extLst>
                <a:ext uri="{FF2B5EF4-FFF2-40B4-BE49-F238E27FC236}">
                  <a16:creationId xmlns:a16="http://schemas.microsoft.com/office/drawing/2014/main" id="{AD38C3EC-4885-44EE-8ED4-0633CA37D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6400" y="2081012"/>
              <a:ext cx="1696711" cy="16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12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423E8399-105E-4E73-BAD1-EE6B5221A565}"/>
              </a:ext>
            </a:extLst>
          </p:cNvPr>
          <p:cNvSpPr/>
          <p:nvPr/>
        </p:nvSpPr>
        <p:spPr>
          <a:xfrm>
            <a:off x="627089" y="2994367"/>
            <a:ext cx="10955311" cy="3528625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447509-1950-4FA9-9371-B2CBBCAC3B93}"/>
              </a:ext>
            </a:extLst>
          </p:cNvPr>
          <p:cNvSpPr/>
          <p:nvPr/>
        </p:nvSpPr>
        <p:spPr>
          <a:xfrm>
            <a:off x="1067441" y="4198988"/>
            <a:ext cx="2979961" cy="1641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E588166-9353-4AFB-928E-B8F0A976168E}"/>
              </a:ext>
            </a:extLst>
          </p:cNvPr>
          <p:cNvSpPr/>
          <p:nvPr/>
        </p:nvSpPr>
        <p:spPr>
          <a:xfrm>
            <a:off x="4614764" y="4198988"/>
            <a:ext cx="2979961" cy="1641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D72977-7CD6-455F-8F03-915661924C9B}"/>
              </a:ext>
            </a:extLst>
          </p:cNvPr>
          <p:cNvSpPr/>
          <p:nvPr/>
        </p:nvSpPr>
        <p:spPr>
          <a:xfrm>
            <a:off x="8162087" y="4198988"/>
            <a:ext cx="2979961" cy="1641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178554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제안내용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40F683A-4ED0-D079-336A-66F8D229F1B3}"/>
              </a:ext>
            </a:extLst>
          </p:cNvPr>
          <p:cNvGrpSpPr/>
          <p:nvPr/>
        </p:nvGrpSpPr>
        <p:grpSpPr>
          <a:xfrm>
            <a:off x="627089" y="1317559"/>
            <a:ext cx="12009413" cy="1451044"/>
            <a:chOff x="627089" y="1317559"/>
            <a:chExt cx="12009413" cy="145104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6DFC66-58AF-7FD9-FAA2-930B3324D19D}"/>
                </a:ext>
              </a:extLst>
            </p:cNvPr>
            <p:cNvSpPr/>
            <p:nvPr/>
          </p:nvSpPr>
          <p:spPr>
            <a:xfrm rot="5400000">
              <a:off x="5906274" y="-3961626"/>
              <a:ext cx="1451044" cy="12009413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099BDE20-9A6D-2FB8-74D8-48B8697B6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5750" y="1653324"/>
              <a:ext cx="492670" cy="782958"/>
            </a:xfrm>
            <a:prstGeom prst="rect">
              <a:avLst/>
            </a:prstGeom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0D6A859-6BFA-A8D1-58E7-726E269C2F60}"/>
                </a:ext>
              </a:extLst>
            </p:cNvPr>
            <p:cNvGrpSpPr/>
            <p:nvPr/>
          </p:nvGrpSpPr>
          <p:grpSpPr>
            <a:xfrm>
              <a:off x="2077082" y="1458305"/>
              <a:ext cx="9850458" cy="1169551"/>
              <a:chOff x="2341542" y="1461749"/>
              <a:chExt cx="9850458" cy="116955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D2B5F3-C494-7BD8-EA7D-A6D93A1BF58A}"/>
                  </a:ext>
                </a:extLst>
              </p:cNvPr>
              <p:cNvSpPr txBox="1"/>
              <p:nvPr/>
            </p:nvSpPr>
            <p:spPr>
              <a:xfrm>
                <a:off x="2341542" y="1461749"/>
                <a:ext cx="25927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975" indent="-180975"/>
                <a:r>
                  <a:rPr lang="ko-KR" altLang="en-US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Pretendard ExtraLight" panose="02000303000000020004" pitchFamily="50" charset="-127"/>
                  </a:rPr>
                  <a:t>컨텐츠 제공</a:t>
                </a:r>
                <a:endPara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DB978A-03C7-67C3-F2BE-71F778110E2F}"/>
                  </a:ext>
                </a:extLst>
              </p:cNvPr>
              <p:cNvSpPr txBox="1"/>
              <p:nvPr/>
            </p:nvSpPr>
            <p:spPr>
              <a:xfrm>
                <a:off x="2341542" y="1769526"/>
                <a:ext cx="985045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9388" indent="-179388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칵테일에 대한 일반이론</a:t>
                </a:r>
                <a:r>
                  <a:rPr lang="en-US" altLang="ko-KR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 </a:t>
                </a: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등 기초적 지식 제공</a:t>
                </a:r>
                <a:endParaRPr lang="en-US" altLang="ko-KR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  <a:p>
                <a:pPr marL="179388" indent="-179388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칵테일에 대한 가벼운 이야기 등 잡지 기사와 같은 글 제공</a:t>
                </a:r>
              </a:p>
              <a:p>
                <a:pPr marL="179388" indent="-179388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MBTI</a:t>
                </a: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별 맞는 칵테일 스타일과 같은 가볍게 지인들과 즐길 수 있는 컨텐츠 제공</a:t>
                </a:r>
                <a:endParaRPr lang="en-US" altLang="ko-KR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1E7B37A-555B-4C7F-8FCC-2954357AE0BF}"/>
              </a:ext>
            </a:extLst>
          </p:cNvPr>
          <p:cNvGrpSpPr/>
          <p:nvPr/>
        </p:nvGrpSpPr>
        <p:grpSpPr>
          <a:xfrm>
            <a:off x="769031" y="1461749"/>
            <a:ext cx="1166107" cy="1166107"/>
            <a:chOff x="8541124" y="1667012"/>
            <a:chExt cx="2520000" cy="25200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2FAD7AE-79BA-4F23-AECE-2A10DBFB8C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1124" y="1667012"/>
              <a:ext cx="2520000" cy="2520000"/>
            </a:xfrm>
            <a:prstGeom prst="roundRect">
              <a:avLst>
                <a:gd name="adj" fmla="val 9309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BD7BF8E6-2A56-4CA5-A18C-18E46DD1A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55124" y="2081012"/>
              <a:ext cx="1692000" cy="1692000"/>
            </a:xfrm>
            <a:prstGeom prst="rect">
              <a:avLst/>
            </a:prstGeom>
          </p:spPr>
        </p:pic>
      </p:grp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D622CDC0-9DFA-4C8C-AD5E-133CE342467E}"/>
              </a:ext>
            </a:extLst>
          </p:cNvPr>
          <p:cNvSpPr/>
          <p:nvPr/>
        </p:nvSpPr>
        <p:spPr>
          <a:xfrm>
            <a:off x="627089" y="2994367"/>
            <a:ext cx="10955311" cy="2511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1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4B624FE-589B-4F61-91D6-F46E0ED46AAB}"/>
              </a:ext>
            </a:extLst>
          </p:cNvPr>
          <p:cNvCxnSpPr/>
          <p:nvPr/>
        </p:nvCxnSpPr>
        <p:spPr>
          <a:xfrm>
            <a:off x="2077082" y="3048399"/>
            <a:ext cx="0" cy="1645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9DE9006-D286-469B-A592-E81C43233855}"/>
              </a:ext>
            </a:extLst>
          </p:cNvPr>
          <p:cNvGrpSpPr/>
          <p:nvPr/>
        </p:nvGrpSpPr>
        <p:grpSpPr>
          <a:xfrm>
            <a:off x="10857480" y="3073077"/>
            <a:ext cx="588307" cy="114160"/>
            <a:chOff x="11225212" y="248920"/>
            <a:chExt cx="635793" cy="123374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373EDC4-31C2-4047-8DEE-EDF9C55C7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F9EAFB1-E90D-45BE-A62B-ACBFB98BEB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FB47F41-7143-45BF-9B28-7DCE592F13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75B39EF-6849-431E-BBFB-920840573222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D107BAE-CA06-443B-BDEE-9F1F297A1A9D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C7EDCDC-34DA-45C5-BA72-7C3C963C9F9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9375F3A-9B87-4781-8BFE-173A80555585}"/>
              </a:ext>
            </a:extLst>
          </p:cNvPr>
          <p:cNvSpPr/>
          <p:nvPr/>
        </p:nvSpPr>
        <p:spPr>
          <a:xfrm>
            <a:off x="10493126" y="3497802"/>
            <a:ext cx="727040" cy="3357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마이페이지</a:t>
            </a:r>
          </a:p>
        </p:txBody>
      </p:sp>
      <p:pic>
        <p:nvPicPr>
          <p:cNvPr id="50" name="그림 49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3A6B06F8-41AE-41D6-93DC-E97AA26F62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5" y="3469150"/>
            <a:ext cx="1011955" cy="38656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05C4F6-C10E-4A1D-8AF7-7FB8F65E1251}"/>
              </a:ext>
            </a:extLst>
          </p:cNvPr>
          <p:cNvGrpSpPr/>
          <p:nvPr/>
        </p:nvGrpSpPr>
        <p:grpSpPr>
          <a:xfrm>
            <a:off x="2385376" y="3520038"/>
            <a:ext cx="5235726" cy="284791"/>
            <a:chOff x="2076421" y="735955"/>
            <a:chExt cx="5658330" cy="30777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240499-F188-470E-9B1E-A3CD966DDC97}"/>
                </a:ext>
              </a:extLst>
            </p:cNvPr>
            <p:cNvSpPr txBox="1"/>
            <p:nvPr/>
          </p:nvSpPr>
          <p:spPr>
            <a:xfrm>
              <a:off x="2076421" y="735955"/>
              <a:ext cx="787396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맞춤추천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DE786-76D9-4A31-9DB8-F1B6E75B6A8E}"/>
                </a:ext>
              </a:extLst>
            </p:cNvPr>
            <p:cNvSpPr txBox="1"/>
            <p:nvPr/>
          </p:nvSpPr>
          <p:spPr>
            <a:xfrm>
              <a:off x="3221218" y="735955"/>
              <a:ext cx="77457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전체메뉴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1678A71-87A8-4F4E-9ECE-8CF0E50F1A4A}"/>
                </a:ext>
              </a:extLst>
            </p:cNvPr>
            <p:cNvSpPr txBox="1"/>
            <p:nvPr/>
          </p:nvSpPr>
          <p:spPr>
            <a:xfrm>
              <a:off x="4353191" y="735955"/>
              <a:ext cx="1124026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칵테일 이야기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0EC46B-164F-45B8-83E0-DBAABF14D44E}"/>
                </a:ext>
              </a:extLst>
            </p:cNvPr>
            <p:cNvSpPr txBox="1"/>
            <p:nvPr/>
          </p:nvSpPr>
          <p:spPr>
            <a:xfrm>
              <a:off x="5834618" y="735955"/>
              <a:ext cx="772969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커뮤니티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99C4B4D-437C-4853-A190-BD7FF56CD6FD}"/>
                </a:ext>
              </a:extLst>
            </p:cNvPr>
            <p:cNvSpPr txBox="1"/>
            <p:nvPr/>
          </p:nvSpPr>
          <p:spPr>
            <a:xfrm>
              <a:off x="6964988" y="735955"/>
              <a:ext cx="76976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고객센터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A9CCFE3-E99B-4C4E-9B5F-1CECAD968E1C}"/>
              </a:ext>
            </a:extLst>
          </p:cNvPr>
          <p:cNvGrpSpPr/>
          <p:nvPr/>
        </p:nvGrpSpPr>
        <p:grpSpPr>
          <a:xfrm>
            <a:off x="10076596" y="3497803"/>
            <a:ext cx="335718" cy="335719"/>
            <a:chOff x="10076596" y="3497803"/>
            <a:chExt cx="335718" cy="33571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D01B0EA-76DE-4866-AF1E-7D339EF7F9FB}"/>
                </a:ext>
              </a:extLst>
            </p:cNvPr>
            <p:cNvSpPr/>
            <p:nvPr/>
          </p:nvSpPr>
          <p:spPr>
            <a:xfrm>
              <a:off x="10076596" y="3497803"/>
              <a:ext cx="335718" cy="335718"/>
            </a:xfrm>
            <a:prstGeom prst="ellipse">
              <a:avLst/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0A08314-E2DF-4763-A5AF-CC7C3F3FA206}"/>
                </a:ext>
              </a:extLst>
            </p:cNvPr>
            <p:cNvGrpSpPr/>
            <p:nvPr/>
          </p:nvGrpSpPr>
          <p:grpSpPr>
            <a:xfrm>
              <a:off x="10124729" y="3565651"/>
              <a:ext cx="239452" cy="267871"/>
              <a:chOff x="9945583" y="3562423"/>
              <a:chExt cx="239452" cy="26787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2E46F633-4991-4AA8-8572-A62E3197F148}"/>
                  </a:ext>
                </a:extLst>
              </p:cNvPr>
              <p:cNvSpPr/>
              <p:nvPr/>
            </p:nvSpPr>
            <p:spPr>
              <a:xfrm>
                <a:off x="9993871" y="3562423"/>
                <a:ext cx="142875" cy="1428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D9CAB757-614A-4AA3-B5BE-5A70FF813C99}"/>
                  </a:ext>
                </a:extLst>
              </p:cNvPr>
              <p:cNvSpPr/>
              <p:nvPr/>
            </p:nvSpPr>
            <p:spPr>
              <a:xfrm>
                <a:off x="9945583" y="3697361"/>
                <a:ext cx="239452" cy="132933"/>
              </a:xfrm>
              <a:custGeom>
                <a:avLst/>
                <a:gdLst>
                  <a:gd name="connsiteX0" fmla="*/ 119726 w 239452"/>
                  <a:gd name="connsiteY0" fmla="*/ 0 h 132933"/>
                  <a:gd name="connsiteX1" fmla="*/ 238781 w 239452"/>
                  <a:gd name="connsiteY1" fmla="*/ 78915 h 132933"/>
                  <a:gd name="connsiteX2" fmla="*/ 239452 w 239452"/>
                  <a:gd name="connsiteY2" fmla="*/ 82237 h 132933"/>
                  <a:gd name="connsiteX3" fmla="*/ 238419 w 239452"/>
                  <a:gd name="connsiteY3" fmla="*/ 83768 h 132933"/>
                  <a:gd name="connsiteX4" fmla="*/ 119725 w 239452"/>
                  <a:gd name="connsiteY4" fmla="*/ 132933 h 132933"/>
                  <a:gd name="connsiteX5" fmla="*/ 1031 w 239452"/>
                  <a:gd name="connsiteY5" fmla="*/ 83768 h 132933"/>
                  <a:gd name="connsiteX6" fmla="*/ 0 w 239452"/>
                  <a:gd name="connsiteY6" fmla="*/ 82239 h 132933"/>
                  <a:gd name="connsiteX7" fmla="*/ 671 w 239452"/>
                  <a:gd name="connsiteY7" fmla="*/ 78915 h 132933"/>
                  <a:gd name="connsiteX8" fmla="*/ 119726 w 239452"/>
                  <a:gd name="connsiteY8" fmla="*/ 0 h 13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452" h="132933">
                    <a:moveTo>
                      <a:pt x="119726" y="0"/>
                    </a:moveTo>
                    <a:cubicBezTo>
                      <a:pt x="173246" y="0"/>
                      <a:pt x="219166" y="32540"/>
                      <a:pt x="238781" y="78915"/>
                    </a:cubicBezTo>
                    <a:lnTo>
                      <a:pt x="239452" y="82237"/>
                    </a:lnTo>
                    <a:lnTo>
                      <a:pt x="238419" y="83768"/>
                    </a:lnTo>
                    <a:cubicBezTo>
                      <a:pt x="208043" y="114145"/>
                      <a:pt x="166078" y="132933"/>
                      <a:pt x="119725" y="132933"/>
                    </a:cubicBezTo>
                    <a:cubicBezTo>
                      <a:pt x="73372" y="132933"/>
                      <a:pt x="31407" y="114145"/>
                      <a:pt x="1031" y="83768"/>
                    </a:cubicBezTo>
                    <a:lnTo>
                      <a:pt x="0" y="82239"/>
                    </a:lnTo>
                    <a:lnTo>
                      <a:pt x="671" y="78915"/>
                    </a:lnTo>
                    <a:cubicBezTo>
                      <a:pt x="20286" y="32540"/>
                      <a:pt x="66206" y="0"/>
                      <a:pt x="1197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2309293-71E5-4739-9FEB-DAF4DBDFCD3B}"/>
              </a:ext>
            </a:extLst>
          </p:cNvPr>
          <p:cNvSpPr/>
          <p:nvPr/>
        </p:nvSpPr>
        <p:spPr>
          <a:xfrm>
            <a:off x="1067440" y="5954215"/>
            <a:ext cx="2979961" cy="22362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 algn="ctr"/>
            <a:r>
              <a:rPr lang="ko-KR" altLang="en-US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칵테일의 기본</a:t>
            </a:r>
            <a:r>
              <a:rPr lang="en-US" altLang="ko-KR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! </a:t>
            </a:r>
            <a:r>
              <a:rPr lang="ko-KR" altLang="en-US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기주는 </a:t>
            </a:r>
            <a:r>
              <a:rPr lang="ko-KR" altLang="en-US" sz="105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뭘까요</a:t>
            </a:r>
            <a:r>
              <a:rPr lang="en-US" altLang="ko-KR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?</a:t>
            </a:r>
          </a:p>
        </p:txBody>
      </p:sp>
      <p:pic>
        <p:nvPicPr>
          <p:cNvPr id="2052" name="Picture 4" descr="칵테일 02 - 칵테일 베이스란?">
            <a:extLst>
              <a:ext uri="{FF2B5EF4-FFF2-40B4-BE49-F238E27FC236}">
                <a16:creationId xmlns:a16="http://schemas.microsoft.com/office/drawing/2014/main" id="{EF249DA0-46BE-44BC-BD37-B6F8F1180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710" y="4335698"/>
            <a:ext cx="1969422" cy="13678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“보드카 마티니, 젓지 말고 흔들어서” 영화 속 그 칵테일 : 네이버 포스트">
            <a:extLst>
              <a:ext uri="{FF2B5EF4-FFF2-40B4-BE49-F238E27FC236}">
                <a16:creationId xmlns:a16="http://schemas.microsoft.com/office/drawing/2014/main" id="{6F663B91-E9E3-421A-BA4E-6B789C037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6" r="5598"/>
          <a:stretch/>
        </p:blipFill>
        <p:spPr bwMode="auto">
          <a:xfrm>
            <a:off x="4614764" y="4198988"/>
            <a:ext cx="2979961" cy="164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19AC054-B70B-43A5-BC42-C0877E969FC2}"/>
              </a:ext>
            </a:extLst>
          </p:cNvPr>
          <p:cNvSpPr/>
          <p:nvPr/>
        </p:nvSpPr>
        <p:spPr>
          <a:xfrm>
            <a:off x="4614763" y="5954215"/>
            <a:ext cx="2979961" cy="484685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 algn="ctr"/>
            <a:r>
              <a:rPr lang="en-US" altLang="ko-KR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“</a:t>
            </a:r>
            <a:r>
              <a:rPr lang="ko-KR" altLang="en-US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보드카 마티니</a:t>
            </a:r>
            <a:r>
              <a:rPr lang="en-US" altLang="ko-KR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젓지 말고 흔들어서</a:t>
            </a:r>
            <a:r>
              <a:rPr lang="en-US" altLang="ko-KR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“</a:t>
            </a:r>
          </a:p>
          <a:p>
            <a:pPr marL="180975" indent="-180975" algn="ctr"/>
            <a:r>
              <a:rPr lang="ko-KR" altLang="en-US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영화 속 그 장면</a:t>
            </a:r>
            <a:endParaRPr lang="ko-KR" altLang="en-US" sz="105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Light" panose="02000303000000020004" pitchFamily="50" charset="-127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056" name="Picture 8" descr="외부자' 되어버린 당신 '모히토서 몰디브' 한잔">
            <a:extLst>
              <a:ext uri="{FF2B5EF4-FFF2-40B4-BE49-F238E27FC236}">
                <a16:creationId xmlns:a16="http://schemas.microsoft.com/office/drawing/2014/main" id="{57CF81FE-312A-4A76-8878-BE48569BD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r="327"/>
          <a:stretch/>
        </p:blipFill>
        <p:spPr bwMode="auto">
          <a:xfrm>
            <a:off x="8159390" y="4198987"/>
            <a:ext cx="2979960" cy="164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FE91ADB-4ADF-4EF9-B71A-20218F130BAA}"/>
              </a:ext>
            </a:extLst>
          </p:cNvPr>
          <p:cNvSpPr/>
          <p:nvPr/>
        </p:nvSpPr>
        <p:spPr>
          <a:xfrm>
            <a:off x="8159390" y="5954215"/>
            <a:ext cx="2979960" cy="484685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 algn="ctr"/>
            <a:r>
              <a:rPr lang="ko-KR" altLang="en-US" sz="105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모히또에서</a:t>
            </a:r>
            <a:r>
              <a:rPr lang="ko-KR" altLang="en-US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 몰디브 한잔</a:t>
            </a:r>
            <a:endParaRPr lang="en-US" altLang="ko-KR" sz="105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Light" panose="02000303000000020004" pitchFamily="50" charset="-127"/>
            </a:endParaRPr>
          </a:p>
          <a:p>
            <a:pPr marL="180975" indent="-180975" algn="ctr"/>
            <a:r>
              <a:rPr lang="ko-KR" altLang="en-US" sz="105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모히또가</a:t>
            </a:r>
            <a:r>
              <a:rPr lang="ko-KR" altLang="en-US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뭐지</a:t>
            </a:r>
            <a:r>
              <a:rPr lang="en-US" altLang="ko-KR" sz="105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Light" panose="02000303000000020004" pitchFamily="50" charset="-127"/>
              </a:rPr>
              <a:t>?</a:t>
            </a:r>
            <a:endParaRPr lang="ko-KR" altLang="en-US" sz="105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Light" panose="02000303000000020004" pitchFamily="50" charset="-127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218330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627310-3f1d-4820-b1db-302420b5a55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8A48F420ACAC4EA802A1F80B3CE4B4" ma:contentTypeVersion="4" ma:contentTypeDescription="새 문서를 만듭니다." ma:contentTypeScope="" ma:versionID="910260a3f45322448586415a471f327a">
  <xsd:schema xmlns:xsd="http://www.w3.org/2001/XMLSchema" xmlns:xs="http://www.w3.org/2001/XMLSchema" xmlns:p="http://schemas.microsoft.com/office/2006/metadata/properties" xmlns:ns3="9d627310-3f1d-4820-b1db-302420b5a55d" targetNamespace="http://schemas.microsoft.com/office/2006/metadata/properties" ma:root="true" ma:fieldsID="8d96658863e80cc5b089b56f9a54dd83" ns3:_="">
    <xsd:import namespace="9d627310-3f1d-4820-b1db-302420b5a5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27310-3f1d-4820-b1db-302420b5a5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6AABE0-F248-4277-A069-BA79F3323B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01440F-7308-4923-9645-0E78FD0A0610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9d627310-3f1d-4820-b1db-302420b5a55d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4D784DB-6072-4D36-BC51-55199D2194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627310-3f1d-4820-b1db-302420b5a5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768</Words>
  <Application>Microsoft Office PowerPoint</Application>
  <PresentationFormat>와이드스크린</PresentationFormat>
  <Paragraphs>241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G마켓 산스 Bold</vt:lpstr>
      <vt:lpstr>G마켓 산스 Medium</vt:lpstr>
      <vt:lpstr>Pretendard ExtraLight</vt:lpstr>
      <vt:lpstr>Pretendard Light</vt:lpstr>
      <vt:lpstr>Pretendard Medium</vt:lpstr>
      <vt:lpstr>Pretendard SemiBold</vt:lpstr>
      <vt:lpstr>긱블말랑이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김군순</dc:creator>
  <cp:lastModifiedBy>김군순</cp:lastModifiedBy>
  <cp:revision>14</cp:revision>
  <dcterms:created xsi:type="dcterms:W3CDTF">2023-08-30T09:30:06Z</dcterms:created>
  <dcterms:modified xsi:type="dcterms:W3CDTF">2023-09-02T08:40:28Z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0x0101005C8A48F420ACAC4EA802A1F80B3CE4B4</vt:lpwstr>
  </property>
</Properties>
</file>